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6" r:id="rId7"/>
    <p:sldId id="267" r:id="rId8"/>
    <p:sldId id="263" r:id="rId9"/>
    <p:sldId id="264" r:id="rId10"/>
    <p:sldId id="270" r:id="rId11"/>
    <p:sldId id="271" r:id="rId12"/>
    <p:sldId id="272" r:id="rId13"/>
    <p:sldId id="273" r:id="rId14"/>
    <p:sldId id="261" r:id="rId15"/>
    <p:sldId id="262" r:id="rId16"/>
    <p:sldId id="274" r:id="rId17"/>
    <p:sldId id="275" r:id="rId18"/>
    <p:sldId id="277" r:id="rId19"/>
    <p:sldId id="278" r:id="rId20"/>
    <p:sldId id="279" r:id="rId21"/>
    <p:sldId id="280" r:id="rId22"/>
    <p:sldId id="281" r:id="rId23"/>
    <p:sldId id="282" r:id="rId24"/>
    <p:sldId id="283" r:id="rId25"/>
    <p:sldId id="284" r:id="rId26"/>
  </p:sldIdLst>
  <p:sldSz cx="14630400" cy="8229600"/>
  <p:notesSz cx="8229600" cy="14630400"/>
  <p:embeddedFontLst>
    <p:embeddedFont>
      <p:font typeface="Barlow" panose="00000500000000000000" pitchFamily="2" charset="0"/>
      <p:regular r:id="rId28"/>
      <p:bold r:id="rId29"/>
      <p:italic r:id="rId30"/>
      <p:boldItalic r:id="rId31"/>
    </p:embeddedFont>
    <p:embeddedFont>
      <p:font typeface="Barlow Medium" panose="00000600000000000000" pitchFamily="2" charset="0"/>
      <p:regular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6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FA5C57-7C66-44E7-9CF2-4655E6B675DD}" v="9" dt="2024-11-16T11:52:53.1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30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1591747"/>
            <a:ext cx="7381875" cy="1930241"/>
          </a:xfrm>
          <a:prstGeom prst="rect">
            <a:avLst/>
          </a:prstGeom>
          <a:noFill/>
          <a:ln/>
        </p:spPr>
        <p:txBody>
          <a:bodyPr wrap="square" lIns="0" tIns="0" rIns="0" bIns="0" rtlCol="0" anchor="t"/>
          <a:lstStyle/>
          <a:p>
            <a:pPr marL="0" indent="0">
              <a:lnSpc>
                <a:spcPts val="7550"/>
              </a:lnSpc>
              <a:buNone/>
            </a:pPr>
            <a:r>
              <a:rPr lang="en-US" sz="6050" dirty="0">
                <a:solidFill>
                  <a:srgbClr val="FFFFFF"/>
                </a:solidFill>
                <a:latin typeface="Barlow Medium" pitchFamily="34" charset="0"/>
                <a:ea typeface="Barlow Medium" pitchFamily="34" charset="-122"/>
                <a:cs typeface="Barlow Medium" pitchFamily="34" charset="-120"/>
              </a:rPr>
              <a:t>Disney+ </a:t>
            </a:r>
            <a:r>
              <a:rPr lang="en-US" sz="6050" dirty="0" err="1">
                <a:solidFill>
                  <a:srgbClr val="FFFFFF"/>
                </a:solidFill>
                <a:latin typeface="Barlow Medium" pitchFamily="34" charset="0"/>
                <a:ea typeface="Barlow Medium" pitchFamily="34" charset="-122"/>
                <a:cs typeface="Barlow Medium" pitchFamily="34" charset="-120"/>
              </a:rPr>
              <a:t>Hotstar</a:t>
            </a:r>
            <a:r>
              <a:rPr lang="en-US" sz="6050" dirty="0">
                <a:solidFill>
                  <a:srgbClr val="FFFFFF"/>
                </a:solidFill>
                <a:latin typeface="Barlow Medium" pitchFamily="34" charset="0"/>
                <a:ea typeface="Barlow Medium" pitchFamily="34" charset="-122"/>
                <a:cs typeface="Barlow Medium" pitchFamily="34" charset="-120"/>
              </a:rPr>
              <a:t> Data Analysis</a:t>
            </a:r>
            <a:endParaRPr lang="en-US" sz="6050" dirty="0"/>
          </a:p>
        </p:txBody>
      </p:sp>
      <p:sp>
        <p:nvSpPr>
          <p:cNvPr id="4" name="Text 1"/>
          <p:cNvSpPr/>
          <p:nvPr/>
        </p:nvSpPr>
        <p:spPr>
          <a:xfrm>
            <a:off x="6367462" y="3899535"/>
            <a:ext cx="7381875" cy="2014538"/>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a:ea typeface="Barlow" pitchFamily="34" charset="-122"/>
                <a:cs typeface="Barlow" pitchFamily="34" charset="-120"/>
              </a:rPr>
              <a:t>This presentation explores a detailed analysis of the Disney+ </a:t>
            </a:r>
            <a:r>
              <a:rPr lang="en-US" sz="1950" err="1">
                <a:solidFill>
                  <a:srgbClr val="E5E0DF"/>
                </a:solidFill>
                <a:latin typeface="Barlow"/>
                <a:ea typeface="Barlow" pitchFamily="34" charset="-122"/>
                <a:cs typeface="Barlow" pitchFamily="34" charset="-120"/>
              </a:rPr>
              <a:t>Hotstar</a:t>
            </a:r>
            <a:r>
              <a:rPr lang="en-US" sz="1950" dirty="0">
                <a:solidFill>
                  <a:srgbClr val="E5E0DF"/>
                </a:solidFill>
                <a:latin typeface="Barlow"/>
                <a:ea typeface="Barlow" pitchFamily="34" charset="-122"/>
                <a:cs typeface="Barlow" pitchFamily="34" charset="-120"/>
              </a:rPr>
              <a:t> movie dataset, uncovering key insights and trends in genres, running times, release years, and age ratings. The findings offer valuable information for understanding viewer preferences and guiding content strategy and marketing efforts.</a:t>
            </a:r>
          </a:p>
          <a:p>
            <a:pPr>
              <a:lnSpc>
                <a:spcPts val="3150"/>
              </a:lnSpc>
            </a:pPr>
            <a:endParaRPr lang="en-US" sz="1950" dirty="0">
              <a:solidFill>
                <a:srgbClr val="E5E0DF"/>
              </a:solidFill>
              <a:latin typeface="Barlow"/>
            </a:endParaRPr>
          </a:p>
          <a:p>
            <a:pPr>
              <a:lnSpc>
                <a:spcPts val="3150"/>
              </a:lnSpc>
            </a:pPr>
            <a:endParaRPr lang="en-US" sz="4800">
              <a:solidFill>
                <a:srgbClr val="E5E0DF"/>
              </a:solidFill>
              <a:latin typeface="Barlow"/>
            </a:endParaRPr>
          </a:p>
          <a:p>
            <a:pPr>
              <a:lnSpc>
                <a:spcPts val="3150"/>
              </a:lnSpc>
            </a:pPr>
            <a:r>
              <a:rPr lang="en-US" sz="4800">
                <a:solidFill>
                  <a:srgbClr val="E5E0DF"/>
                </a:solidFill>
                <a:latin typeface="Barlow"/>
              </a:rPr>
              <a:t>Rajmurthi KM | MBE 11</a:t>
            </a:r>
            <a:endParaRPr lang="en-US" sz="4800" dirty="0">
              <a:solidFill>
                <a:srgbClr val="E5E0DF"/>
              </a:solidFill>
              <a:latin typeface="Barlow"/>
            </a:endParaRPr>
          </a:p>
        </p:txBody>
      </p:sp>
      <p:sp>
        <p:nvSpPr>
          <p:cNvPr id="8" name="Rectangle 7">
            <a:extLst>
              <a:ext uri="{FF2B5EF4-FFF2-40B4-BE49-F238E27FC236}">
                <a16:creationId xmlns:a16="http://schemas.microsoft.com/office/drawing/2014/main" id="{7CEA6D4F-18C4-85F1-F6A4-E8246E2F6949}"/>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1497" y="613410"/>
            <a:ext cx="7320796" cy="615077"/>
          </a:xfrm>
          <a:prstGeom prst="rect">
            <a:avLst/>
          </a:prstGeom>
          <a:noFill/>
          <a:ln/>
        </p:spPr>
        <p:txBody>
          <a:bodyPr wrap="none" lIns="0" tIns="0" rIns="0" bIns="0" rtlCol="0" anchor="t"/>
          <a:lstStyle/>
          <a:p>
            <a:pPr marL="0" indent="0">
              <a:lnSpc>
                <a:spcPts val="4800"/>
              </a:lnSpc>
              <a:buNone/>
            </a:pPr>
            <a:r>
              <a:rPr lang="en-US" sz="3850" dirty="0">
                <a:solidFill>
                  <a:srgbClr val="FFFFFF"/>
                </a:solidFill>
                <a:latin typeface="Barlow Medium" pitchFamily="34" charset="0"/>
                <a:ea typeface="Barlow Medium" pitchFamily="34" charset="-122"/>
                <a:cs typeface="Barlow Medium" pitchFamily="34" charset="-120"/>
              </a:rPr>
              <a:t>Count of Movies by Year and Genre</a:t>
            </a:r>
            <a:endParaRPr lang="en-US" sz="3850" dirty="0"/>
          </a:p>
        </p:txBody>
      </p:sp>
      <p:sp>
        <p:nvSpPr>
          <p:cNvPr id="4" name="Shape 1"/>
          <p:cNvSpPr/>
          <p:nvPr/>
        </p:nvSpPr>
        <p:spPr>
          <a:xfrm>
            <a:off x="6261497" y="1560671"/>
            <a:ext cx="7593806" cy="5097780"/>
          </a:xfrm>
          <a:prstGeom prst="roundRect">
            <a:avLst>
              <a:gd name="adj" fmla="val 1825"/>
            </a:avLst>
          </a:prstGeom>
          <a:noFill/>
          <a:ln w="7620">
            <a:solidFill>
              <a:srgbClr val="FFFFFF">
                <a:alpha val="24000"/>
              </a:srgbClr>
            </a:solidFill>
            <a:prstDash val="solid"/>
          </a:ln>
        </p:spPr>
      </p:sp>
      <p:sp>
        <p:nvSpPr>
          <p:cNvPr id="5" name="Shape 2"/>
          <p:cNvSpPr/>
          <p:nvPr/>
        </p:nvSpPr>
        <p:spPr>
          <a:xfrm>
            <a:off x="6269117" y="1568291"/>
            <a:ext cx="7578566" cy="635318"/>
          </a:xfrm>
          <a:prstGeom prst="rect">
            <a:avLst/>
          </a:prstGeom>
          <a:solidFill>
            <a:srgbClr val="FFFFFF">
              <a:alpha val="4000"/>
            </a:srgbClr>
          </a:solidFill>
          <a:ln/>
        </p:spPr>
      </p:sp>
      <p:sp>
        <p:nvSpPr>
          <p:cNvPr id="6" name="Text 3"/>
          <p:cNvSpPr/>
          <p:nvPr/>
        </p:nvSpPr>
        <p:spPr>
          <a:xfrm>
            <a:off x="6490573" y="1708785"/>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Year</a:t>
            </a:r>
            <a:endParaRPr lang="en-US" sz="1700" dirty="0"/>
          </a:p>
        </p:txBody>
      </p:sp>
      <p:sp>
        <p:nvSpPr>
          <p:cNvPr id="7" name="Text 4"/>
          <p:cNvSpPr/>
          <p:nvPr/>
        </p:nvSpPr>
        <p:spPr>
          <a:xfrm>
            <a:off x="8389025" y="1708785"/>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Comedy</a:t>
            </a:r>
            <a:endParaRPr lang="en-US" sz="1700" dirty="0"/>
          </a:p>
        </p:txBody>
      </p:sp>
      <p:sp>
        <p:nvSpPr>
          <p:cNvPr id="8" name="Text 5"/>
          <p:cNvSpPr/>
          <p:nvPr/>
        </p:nvSpPr>
        <p:spPr>
          <a:xfrm>
            <a:off x="10283666" y="1708785"/>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Drama</a:t>
            </a:r>
            <a:endParaRPr lang="en-US" sz="1700" dirty="0"/>
          </a:p>
        </p:txBody>
      </p:sp>
      <p:sp>
        <p:nvSpPr>
          <p:cNvPr id="9" name="Text 6"/>
          <p:cNvSpPr/>
          <p:nvPr/>
        </p:nvSpPr>
        <p:spPr>
          <a:xfrm>
            <a:off x="12178308" y="1708785"/>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Action</a:t>
            </a:r>
            <a:endParaRPr lang="en-US" sz="1700" dirty="0"/>
          </a:p>
        </p:txBody>
      </p:sp>
      <p:sp>
        <p:nvSpPr>
          <p:cNvPr id="10" name="Shape 7"/>
          <p:cNvSpPr/>
          <p:nvPr/>
        </p:nvSpPr>
        <p:spPr>
          <a:xfrm>
            <a:off x="6269117" y="2203609"/>
            <a:ext cx="7578566" cy="635318"/>
          </a:xfrm>
          <a:prstGeom prst="rect">
            <a:avLst/>
          </a:prstGeom>
          <a:solidFill>
            <a:srgbClr val="000000">
              <a:alpha val="4000"/>
            </a:srgbClr>
          </a:solidFill>
          <a:ln/>
        </p:spPr>
      </p:sp>
      <p:sp>
        <p:nvSpPr>
          <p:cNvPr id="11" name="Text 8"/>
          <p:cNvSpPr/>
          <p:nvPr/>
        </p:nvSpPr>
        <p:spPr>
          <a:xfrm>
            <a:off x="6490573" y="2344103"/>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2015</a:t>
            </a:r>
            <a:endParaRPr lang="en-US" sz="1700" dirty="0"/>
          </a:p>
        </p:txBody>
      </p:sp>
      <p:sp>
        <p:nvSpPr>
          <p:cNvPr id="12" name="Text 9"/>
          <p:cNvSpPr/>
          <p:nvPr/>
        </p:nvSpPr>
        <p:spPr>
          <a:xfrm>
            <a:off x="8389025" y="2344103"/>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200</a:t>
            </a:r>
            <a:endParaRPr lang="en-US" sz="1700" dirty="0"/>
          </a:p>
        </p:txBody>
      </p:sp>
      <p:sp>
        <p:nvSpPr>
          <p:cNvPr id="13" name="Text 10"/>
          <p:cNvSpPr/>
          <p:nvPr/>
        </p:nvSpPr>
        <p:spPr>
          <a:xfrm>
            <a:off x="10283666" y="2344103"/>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150</a:t>
            </a:r>
            <a:endParaRPr lang="en-US" sz="1700" dirty="0"/>
          </a:p>
        </p:txBody>
      </p:sp>
      <p:sp>
        <p:nvSpPr>
          <p:cNvPr id="14" name="Text 11"/>
          <p:cNvSpPr/>
          <p:nvPr/>
        </p:nvSpPr>
        <p:spPr>
          <a:xfrm>
            <a:off x="12178308" y="2344103"/>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50</a:t>
            </a:r>
            <a:endParaRPr lang="en-US" sz="1700" dirty="0"/>
          </a:p>
        </p:txBody>
      </p:sp>
      <p:sp>
        <p:nvSpPr>
          <p:cNvPr id="15" name="Shape 12"/>
          <p:cNvSpPr/>
          <p:nvPr/>
        </p:nvSpPr>
        <p:spPr>
          <a:xfrm>
            <a:off x="6269117" y="2838926"/>
            <a:ext cx="7578566" cy="635318"/>
          </a:xfrm>
          <a:prstGeom prst="rect">
            <a:avLst/>
          </a:prstGeom>
          <a:solidFill>
            <a:srgbClr val="FFFFFF">
              <a:alpha val="4000"/>
            </a:srgbClr>
          </a:solidFill>
          <a:ln/>
        </p:spPr>
      </p:sp>
      <p:sp>
        <p:nvSpPr>
          <p:cNvPr id="16" name="Text 13"/>
          <p:cNvSpPr/>
          <p:nvPr/>
        </p:nvSpPr>
        <p:spPr>
          <a:xfrm>
            <a:off x="6490573" y="2979420"/>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2016</a:t>
            </a:r>
            <a:endParaRPr lang="en-US" sz="1700" dirty="0"/>
          </a:p>
        </p:txBody>
      </p:sp>
      <p:sp>
        <p:nvSpPr>
          <p:cNvPr id="17" name="Text 14"/>
          <p:cNvSpPr/>
          <p:nvPr/>
        </p:nvSpPr>
        <p:spPr>
          <a:xfrm>
            <a:off x="8389025" y="2979420"/>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220</a:t>
            </a:r>
            <a:endParaRPr lang="en-US" sz="1700" dirty="0"/>
          </a:p>
        </p:txBody>
      </p:sp>
      <p:sp>
        <p:nvSpPr>
          <p:cNvPr id="18" name="Text 15"/>
          <p:cNvSpPr/>
          <p:nvPr/>
        </p:nvSpPr>
        <p:spPr>
          <a:xfrm>
            <a:off x="10283666" y="2979420"/>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160</a:t>
            </a:r>
            <a:endParaRPr lang="en-US" sz="1700" dirty="0"/>
          </a:p>
        </p:txBody>
      </p:sp>
      <p:sp>
        <p:nvSpPr>
          <p:cNvPr id="19" name="Text 16"/>
          <p:cNvSpPr/>
          <p:nvPr/>
        </p:nvSpPr>
        <p:spPr>
          <a:xfrm>
            <a:off x="12178308" y="2979420"/>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60</a:t>
            </a:r>
            <a:endParaRPr lang="en-US" sz="1700" dirty="0"/>
          </a:p>
        </p:txBody>
      </p:sp>
      <p:sp>
        <p:nvSpPr>
          <p:cNvPr id="20" name="Shape 17"/>
          <p:cNvSpPr/>
          <p:nvPr/>
        </p:nvSpPr>
        <p:spPr>
          <a:xfrm>
            <a:off x="6269117" y="3474244"/>
            <a:ext cx="7578566" cy="635318"/>
          </a:xfrm>
          <a:prstGeom prst="rect">
            <a:avLst/>
          </a:prstGeom>
          <a:solidFill>
            <a:srgbClr val="000000">
              <a:alpha val="4000"/>
            </a:srgbClr>
          </a:solidFill>
          <a:ln/>
        </p:spPr>
      </p:sp>
      <p:sp>
        <p:nvSpPr>
          <p:cNvPr id="21" name="Text 18"/>
          <p:cNvSpPr/>
          <p:nvPr/>
        </p:nvSpPr>
        <p:spPr>
          <a:xfrm>
            <a:off x="6490573" y="3614738"/>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2017</a:t>
            </a:r>
            <a:endParaRPr lang="en-US" sz="1700" dirty="0"/>
          </a:p>
        </p:txBody>
      </p:sp>
      <p:sp>
        <p:nvSpPr>
          <p:cNvPr id="22" name="Text 19"/>
          <p:cNvSpPr/>
          <p:nvPr/>
        </p:nvSpPr>
        <p:spPr>
          <a:xfrm>
            <a:off x="8389025" y="3614738"/>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230</a:t>
            </a:r>
            <a:endParaRPr lang="en-US" sz="1700" dirty="0"/>
          </a:p>
        </p:txBody>
      </p:sp>
      <p:sp>
        <p:nvSpPr>
          <p:cNvPr id="23" name="Text 20"/>
          <p:cNvSpPr/>
          <p:nvPr/>
        </p:nvSpPr>
        <p:spPr>
          <a:xfrm>
            <a:off x="10283666" y="3614738"/>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170</a:t>
            </a:r>
            <a:endParaRPr lang="en-US" sz="1700" dirty="0"/>
          </a:p>
        </p:txBody>
      </p:sp>
      <p:sp>
        <p:nvSpPr>
          <p:cNvPr id="24" name="Text 21"/>
          <p:cNvSpPr/>
          <p:nvPr/>
        </p:nvSpPr>
        <p:spPr>
          <a:xfrm>
            <a:off x="12178308" y="3614738"/>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70</a:t>
            </a:r>
            <a:endParaRPr lang="en-US" sz="1700" dirty="0"/>
          </a:p>
        </p:txBody>
      </p:sp>
      <p:sp>
        <p:nvSpPr>
          <p:cNvPr id="25" name="Shape 22"/>
          <p:cNvSpPr/>
          <p:nvPr/>
        </p:nvSpPr>
        <p:spPr>
          <a:xfrm>
            <a:off x="6269117" y="4109561"/>
            <a:ext cx="7578566" cy="635318"/>
          </a:xfrm>
          <a:prstGeom prst="rect">
            <a:avLst/>
          </a:prstGeom>
          <a:solidFill>
            <a:srgbClr val="FFFFFF">
              <a:alpha val="4000"/>
            </a:srgbClr>
          </a:solidFill>
          <a:ln/>
        </p:spPr>
      </p:sp>
      <p:sp>
        <p:nvSpPr>
          <p:cNvPr id="26" name="Text 23"/>
          <p:cNvSpPr/>
          <p:nvPr/>
        </p:nvSpPr>
        <p:spPr>
          <a:xfrm>
            <a:off x="6490573" y="4250055"/>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2018</a:t>
            </a:r>
            <a:endParaRPr lang="en-US" sz="1700" dirty="0"/>
          </a:p>
        </p:txBody>
      </p:sp>
      <p:sp>
        <p:nvSpPr>
          <p:cNvPr id="27" name="Text 24"/>
          <p:cNvSpPr/>
          <p:nvPr/>
        </p:nvSpPr>
        <p:spPr>
          <a:xfrm>
            <a:off x="8389025" y="4250055"/>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240</a:t>
            </a:r>
            <a:endParaRPr lang="en-US" sz="1700" dirty="0"/>
          </a:p>
        </p:txBody>
      </p:sp>
      <p:sp>
        <p:nvSpPr>
          <p:cNvPr id="28" name="Text 25"/>
          <p:cNvSpPr/>
          <p:nvPr/>
        </p:nvSpPr>
        <p:spPr>
          <a:xfrm>
            <a:off x="10283666" y="4250055"/>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180</a:t>
            </a:r>
            <a:endParaRPr lang="en-US" sz="1700" dirty="0"/>
          </a:p>
        </p:txBody>
      </p:sp>
      <p:sp>
        <p:nvSpPr>
          <p:cNvPr id="29" name="Text 26"/>
          <p:cNvSpPr/>
          <p:nvPr/>
        </p:nvSpPr>
        <p:spPr>
          <a:xfrm>
            <a:off x="12178308" y="4250055"/>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80</a:t>
            </a:r>
            <a:endParaRPr lang="en-US" sz="1700" dirty="0"/>
          </a:p>
        </p:txBody>
      </p:sp>
      <p:sp>
        <p:nvSpPr>
          <p:cNvPr id="30" name="Shape 27"/>
          <p:cNvSpPr/>
          <p:nvPr/>
        </p:nvSpPr>
        <p:spPr>
          <a:xfrm>
            <a:off x="6269117" y="4744879"/>
            <a:ext cx="7578566" cy="635318"/>
          </a:xfrm>
          <a:prstGeom prst="rect">
            <a:avLst/>
          </a:prstGeom>
          <a:solidFill>
            <a:srgbClr val="000000">
              <a:alpha val="4000"/>
            </a:srgbClr>
          </a:solidFill>
          <a:ln/>
        </p:spPr>
      </p:sp>
      <p:sp>
        <p:nvSpPr>
          <p:cNvPr id="31" name="Text 28"/>
          <p:cNvSpPr/>
          <p:nvPr/>
        </p:nvSpPr>
        <p:spPr>
          <a:xfrm>
            <a:off x="6490573" y="4885373"/>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2019</a:t>
            </a:r>
            <a:endParaRPr lang="en-US" sz="1700" dirty="0"/>
          </a:p>
        </p:txBody>
      </p:sp>
      <p:sp>
        <p:nvSpPr>
          <p:cNvPr id="32" name="Text 29"/>
          <p:cNvSpPr/>
          <p:nvPr/>
        </p:nvSpPr>
        <p:spPr>
          <a:xfrm>
            <a:off x="8389025" y="4885373"/>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250</a:t>
            </a:r>
            <a:endParaRPr lang="en-US" sz="1700" dirty="0"/>
          </a:p>
        </p:txBody>
      </p:sp>
      <p:sp>
        <p:nvSpPr>
          <p:cNvPr id="33" name="Text 30"/>
          <p:cNvSpPr/>
          <p:nvPr/>
        </p:nvSpPr>
        <p:spPr>
          <a:xfrm>
            <a:off x="10283666" y="4885373"/>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190</a:t>
            </a:r>
            <a:endParaRPr lang="en-US" sz="1700" dirty="0"/>
          </a:p>
        </p:txBody>
      </p:sp>
      <p:sp>
        <p:nvSpPr>
          <p:cNvPr id="34" name="Text 31"/>
          <p:cNvSpPr/>
          <p:nvPr/>
        </p:nvSpPr>
        <p:spPr>
          <a:xfrm>
            <a:off x="12178308" y="4885373"/>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100</a:t>
            </a:r>
            <a:endParaRPr lang="en-US" sz="1700" dirty="0"/>
          </a:p>
        </p:txBody>
      </p:sp>
      <p:sp>
        <p:nvSpPr>
          <p:cNvPr id="35" name="Shape 32"/>
          <p:cNvSpPr/>
          <p:nvPr/>
        </p:nvSpPr>
        <p:spPr>
          <a:xfrm>
            <a:off x="6269117" y="5380196"/>
            <a:ext cx="7578566" cy="635318"/>
          </a:xfrm>
          <a:prstGeom prst="rect">
            <a:avLst/>
          </a:prstGeom>
          <a:solidFill>
            <a:srgbClr val="FFFFFF">
              <a:alpha val="4000"/>
            </a:srgbClr>
          </a:solidFill>
          <a:ln/>
        </p:spPr>
      </p:sp>
      <p:sp>
        <p:nvSpPr>
          <p:cNvPr id="36" name="Text 33"/>
          <p:cNvSpPr/>
          <p:nvPr/>
        </p:nvSpPr>
        <p:spPr>
          <a:xfrm>
            <a:off x="6490573" y="5520690"/>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2020</a:t>
            </a:r>
            <a:endParaRPr lang="en-US" sz="1700" dirty="0"/>
          </a:p>
        </p:txBody>
      </p:sp>
      <p:sp>
        <p:nvSpPr>
          <p:cNvPr id="37" name="Text 34"/>
          <p:cNvSpPr/>
          <p:nvPr/>
        </p:nvSpPr>
        <p:spPr>
          <a:xfrm>
            <a:off x="8389025" y="5520690"/>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260</a:t>
            </a:r>
            <a:endParaRPr lang="en-US" sz="1700" dirty="0"/>
          </a:p>
        </p:txBody>
      </p:sp>
      <p:sp>
        <p:nvSpPr>
          <p:cNvPr id="38" name="Text 35"/>
          <p:cNvSpPr/>
          <p:nvPr/>
        </p:nvSpPr>
        <p:spPr>
          <a:xfrm>
            <a:off x="10283666" y="5520690"/>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200</a:t>
            </a:r>
            <a:endParaRPr lang="en-US" sz="1700" dirty="0"/>
          </a:p>
        </p:txBody>
      </p:sp>
      <p:sp>
        <p:nvSpPr>
          <p:cNvPr id="39" name="Text 36"/>
          <p:cNvSpPr/>
          <p:nvPr/>
        </p:nvSpPr>
        <p:spPr>
          <a:xfrm>
            <a:off x="12178308" y="5520690"/>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120</a:t>
            </a:r>
            <a:endParaRPr lang="en-US" sz="1700" dirty="0"/>
          </a:p>
        </p:txBody>
      </p:sp>
      <p:sp>
        <p:nvSpPr>
          <p:cNvPr id="40" name="Shape 37"/>
          <p:cNvSpPr/>
          <p:nvPr/>
        </p:nvSpPr>
        <p:spPr>
          <a:xfrm>
            <a:off x="6269117" y="6015514"/>
            <a:ext cx="7578566" cy="635318"/>
          </a:xfrm>
          <a:prstGeom prst="rect">
            <a:avLst/>
          </a:prstGeom>
          <a:solidFill>
            <a:srgbClr val="000000">
              <a:alpha val="4000"/>
            </a:srgbClr>
          </a:solidFill>
          <a:ln/>
        </p:spPr>
      </p:sp>
      <p:sp>
        <p:nvSpPr>
          <p:cNvPr id="41" name="Text 38"/>
          <p:cNvSpPr/>
          <p:nvPr/>
        </p:nvSpPr>
        <p:spPr>
          <a:xfrm>
            <a:off x="6490573" y="6156008"/>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2021</a:t>
            </a:r>
            <a:endParaRPr lang="en-US" sz="1700" dirty="0"/>
          </a:p>
        </p:txBody>
      </p:sp>
      <p:sp>
        <p:nvSpPr>
          <p:cNvPr id="42" name="Text 39"/>
          <p:cNvSpPr/>
          <p:nvPr/>
        </p:nvSpPr>
        <p:spPr>
          <a:xfrm>
            <a:off x="8389025" y="6156008"/>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270</a:t>
            </a:r>
            <a:endParaRPr lang="en-US" sz="1700" dirty="0"/>
          </a:p>
        </p:txBody>
      </p:sp>
      <p:sp>
        <p:nvSpPr>
          <p:cNvPr id="43" name="Text 40"/>
          <p:cNvSpPr/>
          <p:nvPr/>
        </p:nvSpPr>
        <p:spPr>
          <a:xfrm>
            <a:off x="10283666" y="6156008"/>
            <a:ext cx="144410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210</a:t>
            </a:r>
            <a:endParaRPr lang="en-US" sz="1700" dirty="0"/>
          </a:p>
        </p:txBody>
      </p:sp>
      <p:sp>
        <p:nvSpPr>
          <p:cNvPr id="44" name="Text 41"/>
          <p:cNvSpPr/>
          <p:nvPr/>
        </p:nvSpPr>
        <p:spPr>
          <a:xfrm>
            <a:off x="12178308" y="6156008"/>
            <a:ext cx="1447919" cy="354330"/>
          </a:xfrm>
          <a:prstGeom prst="rect">
            <a:avLst/>
          </a:prstGeom>
          <a:noFill/>
          <a:ln/>
        </p:spPr>
        <p:txBody>
          <a:bodyPr wrap="non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140</a:t>
            </a:r>
            <a:endParaRPr lang="en-US" sz="1700" dirty="0"/>
          </a:p>
        </p:txBody>
      </p:sp>
      <p:sp>
        <p:nvSpPr>
          <p:cNvPr id="45" name="Text 42"/>
          <p:cNvSpPr/>
          <p:nvPr/>
        </p:nvSpPr>
        <p:spPr>
          <a:xfrm>
            <a:off x="6261497" y="6907530"/>
            <a:ext cx="7593806" cy="708660"/>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The stacked bar chart reveals the dominance of Comedy and Drama genres, while Action shows a significant rise post-2018.</a:t>
            </a:r>
            <a:endParaRPr lang="en-US" sz="1700" dirty="0"/>
          </a:p>
        </p:txBody>
      </p:sp>
      <p:sp>
        <p:nvSpPr>
          <p:cNvPr id="46" name="Rectangle 45">
            <a:extLst>
              <a:ext uri="{FF2B5EF4-FFF2-40B4-BE49-F238E27FC236}">
                <a16:creationId xmlns:a16="http://schemas.microsoft.com/office/drawing/2014/main" id="{FD33C84F-9ACA-891D-D447-E6C7E818D17C}"/>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81063" y="2089190"/>
            <a:ext cx="6562963" cy="699254"/>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Barlow Medium" pitchFamily="34" charset="0"/>
                <a:ea typeface="Barlow Medium" pitchFamily="34" charset="-122"/>
                <a:cs typeface="Barlow Medium" pitchFamily="34" charset="-120"/>
              </a:rPr>
              <a:t>Most Common Movie Types</a:t>
            </a:r>
            <a:endParaRPr lang="en-US" sz="4400" dirty="0"/>
          </a:p>
        </p:txBody>
      </p:sp>
      <p:sp>
        <p:nvSpPr>
          <p:cNvPr id="3" name="Text 1"/>
          <p:cNvSpPr/>
          <p:nvPr/>
        </p:nvSpPr>
        <p:spPr>
          <a:xfrm>
            <a:off x="881063" y="3417689"/>
            <a:ext cx="2797373" cy="349687"/>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Barlow Medium" pitchFamily="34" charset="0"/>
                <a:ea typeface="Barlow Medium" pitchFamily="34" charset="-122"/>
                <a:cs typeface="Barlow Medium" pitchFamily="34" charset="-120"/>
              </a:rPr>
              <a:t>Movies</a:t>
            </a:r>
            <a:endParaRPr lang="en-US" sz="2200" dirty="0"/>
          </a:p>
        </p:txBody>
      </p:sp>
      <p:sp>
        <p:nvSpPr>
          <p:cNvPr id="4" name="Text 2"/>
          <p:cNvSpPr/>
          <p:nvPr/>
        </p:nvSpPr>
        <p:spPr>
          <a:xfrm>
            <a:off x="881063" y="4019074"/>
            <a:ext cx="3879532" cy="805815"/>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Movies account for approximately 70% of content.</a:t>
            </a:r>
            <a:endParaRPr lang="en-US" sz="1950" dirty="0"/>
          </a:p>
        </p:txBody>
      </p:sp>
      <p:sp>
        <p:nvSpPr>
          <p:cNvPr id="5" name="Text 3"/>
          <p:cNvSpPr/>
          <p:nvPr/>
        </p:nvSpPr>
        <p:spPr>
          <a:xfrm>
            <a:off x="5382339" y="3417689"/>
            <a:ext cx="2797373" cy="349687"/>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Barlow Medium" pitchFamily="34" charset="0"/>
                <a:ea typeface="Barlow Medium" pitchFamily="34" charset="-122"/>
                <a:cs typeface="Barlow Medium" pitchFamily="34" charset="-120"/>
              </a:rPr>
              <a:t>Documentaries</a:t>
            </a:r>
            <a:endParaRPr lang="en-US" sz="2200" dirty="0"/>
          </a:p>
        </p:txBody>
      </p:sp>
      <p:sp>
        <p:nvSpPr>
          <p:cNvPr id="6" name="Text 4"/>
          <p:cNvSpPr/>
          <p:nvPr/>
        </p:nvSpPr>
        <p:spPr>
          <a:xfrm>
            <a:off x="5382339" y="4019074"/>
            <a:ext cx="3879532" cy="805815"/>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Documentaries represent around 20% of content.</a:t>
            </a:r>
            <a:endParaRPr lang="en-US" sz="1950" dirty="0"/>
          </a:p>
        </p:txBody>
      </p:sp>
      <p:sp>
        <p:nvSpPr>
          <p:cNvPr id="7" name="Text 5"/>
          <p:cNvSpPr/>
          <p:nvPr/>
        </p:nvSpPr>
        <p:spPr>
          <a:xfrm>
            <a:off x="9883616" y="3417689"/>
            <a:ext cx="2797373" cy="349687"/>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Barlow Medium" pitchFamily="34" charset="0"/>
                <a:ea typeface="Barlow Medium" pitchFamily="34" charset="-122"/>
                <a:cs typeface="Barlow Medium" pitchFamily="34" charset="-120"/>
              </a:rPr>
              <a:t>Other</a:t>
            </a:r>
            <a:endParaRPr lang="en-US" sz="2200" dirty="0"/>
          </a:p>
        </p:txBody>
      </p:sp>
      <p:sp>
        <p:nvSpPr>
          <p:cNvPr id="8" name="Text 6"/>
          <p:cNvSpPr/>
          <p:nvPr/>
        </p:nvSpPr>
        <p:spPr>
          <a:xfrm>
            <a:off x="9883616" y="4019074"/>
            <a:ext cx="3879532" cy="1208723"/>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Other content types, like short films, series, and specials, represent the remaining 10%.</a:t>
            </a:r>
            <a:endParaRPr lang="en-US" sz="1950" dirty="0"/>
          </a:p>
        </p:txBody>
      </p:sp>
      <p:sp>
        <p:nvSpPr>
          <p:cNvPr id="9" name="Text 7"/>
          <p:cNvSpPr/>
          <p:nvPr/>
        </p:nvSpPr>
        <p:spPr>
          <a:xfrm>
            <a:off x="881063" y="5737503"/>
            <a:ext cx="12868275" cy="402908"/>
          </a:xfrm>
          <a:prstGeom prst="rect">
            <a:avLst/>
          </a:prstGeom>
          <a:noFill/>
          <a:ln/>
        </p:spPr>
        <p:txBody>
          <a:bodyPr wrap="non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The bar chart illustrates the distribution of content types. Movies and documentaries are the most prevalent.</a:t>
            </a:r>
            <a:endParaRPr lang="en-US" sz="1950" dirty="0"/>
          </a:p>
        </p:txBody>
      </p:sp>
      <p:sp>
        <p:nvSpPr>
          <p:cNvPr id="10" name="Rectangle 9">
            <a:extLst>
              <a:ext uri="{FF2B5EF4-FFF2-40B4-BE49-F238E27FC236}">
                <a16:creationId xmlns:a16="http://schemas.microsoft.com/office/drawing/2014/main" id="{91D44370-B089-6705-92F2-04DB11659E61}"/>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338"/>
          </a:xfrm>
          <a:prstGeom prst="rect">
            <a:avLst/>
          </a:prstGeom>
        </p:spPr>
      </p:pic>
      <p:sp>
        <p:nvSpPr>
          <p:cNvPr id="3" name="Text 0"/>
          <p:cNvSpPr/>
          <p:nvPr/>
        </p:nvSpPr>
        <p:spPr>
          <a:xfrm>
            <a:off x="855821" y="672346"/>
            <a:ext cx="7432358" cy="1358503"/>
          </a:xfrm>
          <a:prstGeom prst="rect">
            <a:avLst/>
          </a:prstGeom>
          <a:noFill/>
          <a:ln/>
        </p:spPr>
        <p:txBody>
          <a:bodyPr wrap="square" lIns="0" tIns="0" rIns="0" bIns="0" rtlCol="0" anchor="t"/>
          <a:lstStyle/>
          <a:p>
            <a:pPr marL="0" indent="0">
              <a:lnSpc>
                <a:spcPts val="5300"/>
              </a:lnSpc>
              <a:buNone/>
            </a:pPr>
            <a:r>
              <a:rPr lang="en-US" sz="4250" dirty="0">
                <a:solidFill>
                  <a:srgbClr val="FFFFFF"/>
                </a:solidFill>
                <a:latin typeface="Barlow Medium" pitchFamily="34" charset="0"/>
                <a:ea typeface="Barlow Medium" pitchFamily="34" charset="-122"/>
                <a:cs typeface="Barlow Medium" pitchFamily="34" charset="-120"/>
              </a:rPr>
              <a:t>Correlation Between Running Time and Year</a:t>
            </a:r>
            <a:endParaRPr lang="en-US" sz="4250" dirty="0"/>
          </a:p>
        </p:txBody>
      </p:sp>
      <p:pic>
        <p:nvPicPr>
          <p:cNvPr id="4" name="Image 1" descr="preencoded.png"/>
          <p:cNvPicPr>
            <a:picLocks noChangeAspect="1"/>
          </p:cNvPicPr>
          <p:nvPr/>
        </p:nvPicPr>
        <p:blipFill>
          <a:blip r:embed="rId4"/>
          <a:stretch>
            <a:fillRect/>
          </a:stretch>
        </p:blipFill>
        <p:spPr>
          <a:xfrm>
            <a:off x="855821" y="2397562"/>
            <a:ext cx="1222534" cy="1956078"/>
          </a:xfrm>
          <a:prstGeom prst="rect">
            <a:avLst/>
          </a:prstGeom>
        </p:spPr>
      </p:pic>
      <p:sp>
        <p:nvSpPr>
          <p:cNvPr id="5" name="Text 1"/>
          <p:cNvSpPr/>
          <p:nvPr/>
        </p:nvSpPr>
        <p:spPr>
          <a:xfrm>
            <a:off x="2445068" y="2641997"/>
            <a:ext cx="2716887" cy="339566"/>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Barlow Medium" pitchFamily="34" charset="0"/>
                <a:ea typeface="Barlow Medium" pitchFamily="34" charset="-122"/>
                <a:cs typeface="Barlow Medium" pitchFamily="34" charset="-120"/>
              </a:rPr>
              <a:t>Running Time</a:t>
            </a:r>
            <a:endParaRPr lang="en-US" sz="2100" dirty="0"/>
          </a:p>
        </p:txBody>
      </p:sp>
      <p:sp>
        <p:nvSpPr>
          <p:cNvPr id="6" name="Text 2"/>
          <p:cNvSpPr/>
          <p:nvPr/>
        </p:nvSpPr>
        <p:spPr>
          <a:xfrm>
            <a:off x="2445068" y="3128248"/>
            <a:ext cx="5843111" cy="782479"/>
          </a:xfrm>
          <a:prstGeom prst="rect">
            <a:avLst/>
          </a:prstGeom>
          <a:noFill/>
          <a:ln/>
        </p:spPr>
        <p:txBody>
          <a:bodyPr wrap="square" lIns="0" tIns="0" rIns="0" bIns="0" rtlCol="0" anchor="t"/>
          <a:lstStyle/>
          <a:p>
            <a:pPr marL="0" indent="0" algn="l">
              <a:lnSpc>
                <a:spcPts val="3050"/>
              </a:lnSpc>
              <a:buNone/>
            </a:pPr>
            <a:r>
              <a:rPr lang="en-US" sz="1900" dirty="0">
                <a:solidFill>
                  <a:srgbClr val="E5E0DF"/>
                </a:solidFill>
                <a:latin typeface="Barlow" pitchFamily="34" charset="0"/>
                <a:ea typeface="Barlow" pitchFamily="34" charset="-122"/>
                <a:cs typeface="Barlow" pitchFamily="34" charset="-120"/>
              </a:rPr>
              <a:t>The average running time of movies has increased over time.</a:t>
            </a:r>
            <a:endParaRPr lang="en-US" sz="1900" dirty="0"/>
          </a:p>
        </p:txBody>
      </p:sp>
      <p:pic>
        <p:nvPicPr>
          <p:cNvPr id="7" name="Image 2" descr="preencoded.png"/>
          <p:cNvPicPr>
            <a:picLocks noChangeAspect="1"/>
          </p:cNvPicPr>
          <p:nvPr/>
        </p:nvPicPr>
        <p:blipFill>
          <a:blip r:embed="rId5"/>
          <a:stretch>
            <a:fillRect/>
          </a:stretch>
        </p:blipFill>
        <p:spPr>
          <a:xfrm>
            <a:off x="855821" y="4353639"/>
            <a:ext cx="1222534" cy="2148840"/>
          </a:xfrm>
          <a:prstGeom prst="rect">
            <a:avLst/>
          </a:prstGeom>
        </p:spPr>
      </p:pic>
      <p:sp>
        <p:nvSpPr>
          <p:cNvPr id="8" name="Text 3"/>
          <p:cNvSpPr/>
          <p:nvPr/>
        </p:nvSpPr>
        <p:spPr>
          <a:xfrm>
            <a:off x="2445068" y="4598075"/>
            <a:ext cx="2716887" cy="339566"/>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Barlow Medium" pitchFamily="34" charset="0"/>
                <a:ea typeface="Barlow Medium" pitchFamily="34" charset="-122"/>
                <a:cs typeface="Barlow Medium" pitchFamily="34" charset="-120"/>
              </a:rPr>
              <a:t>Year</a:t>
            </a:r>
            <a:endParaRPr lang="en-US" sz="2100" dirty="0"/>
          </a:p>
        </p:txBody>
      </p:sp>
      <p:sp>
        <p:nvSpPr>
          <p:cNvPr id="9" name="Text 4"/>
          <p:cNvSpPr/>
          <p:nvPr/>
        </p:nvSpPr>
        <p:spPr>
          <a:xfrm>
            <a:off x="2445068" y="5084326"/>
            <a:ext cx="5843111" cy="1173718"/>
          </a:xfrm>
          <a:prstGeom prst="rect">
            <a:avLst/>
          </a:prstGeom>
          <a:noFill/>
          <a:ln/>
        </p:spPr>
        <p:txBody>
          <a:bodyPr wrap="square" lIns="0" tIns="0" rIns="0" bIns="0" rtlCol="0" anchor="t"/>
          <a:lstStyle/>
          <a:p>
            <a:pPr marL="0" indent="0" algn="l">
              <a:lnSpc>
                <a:spcPts val="3050"/>
              </a:lnSpc>
              <a:buNone/>
            </a:pPr>
            <a:r>
              <a:rPr lang="en-US" sz="1900" dirty="0">
                <a:solidFill>
                  <a:srgbClr val="E5E0DF"/>
                </a:solidFill>
                <a:latin typeface="Barlow" pitchFamily="34" charset="0"/>
                <a:ea typeface="Barlow" pitchFamily="34" charset="-122"/>
                <a:cs typeface="Barlow" pitchFamily="34" charset="-120"/>
              </a:rPr>
              <a:t>Newer movies tend to have longer runtimes, suggesting a shift in audience preferences or storytelling techniques.</a:t>
            </a:r>
            <a:endParaRPr lang="en-US" sz="1900" dirty="0"/>
          </a:p>
        </p:txBody>
      </p:sp>
      <p:sp>
        <p:nvSpPr>
          <p:cNvPr id="10" name="Text 5"/>
          <p:cNvSpPr/>
          <p:nvPr/>
        </p:nvSpPr>
        <p:spPr>
          <a:xfrm>
            <a:off x="855821" y="6777514"/>
            <a:ext cx="7432358" cy="782479"/>
          </a:xfrm>
          <a:prstGeom prst="rect">
            <a:avLst/>
          </a:prstGeom>
          <a:noFill/>
          <a:ln/>
        </p:spPr>
        <p:txBody>
          <a:bodyPr wrap="square" lIns="0" tIns="0" rIns="0" bIns="0" rtlCol="0" anchor="t"/>
          <a:lstStyle/>
          <a:p>
            <a:pPr marL="0" indent="0">
              <a:lnSpc>
                <a:spcPts val="3050"/>
              </a:lnSpc>
              <a:buNone/>
            </a:pPr>
            <a:r>
              <a:rPr lang="en-US" sz="1900" dirty="0">
                <a:solidFill>
                  <a:srgbClr val="E5E0DF"/>
                </a:solidFill>
                <a:latin typeface="Barlow" pitchFamily="34" charset="0"/>
                <a:ea typeface="Barlow" pitchFamily="34" charset="-122"/>
                <a:cs typeface="Barlow" pitchFamily="34" charset="-120"/>
              </a:rPr>
              <a:t>The scatter plot shows a positive correlation between running time and year. This indicates that movies are generally becoming longer.</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43677" y="664012"/>
            <a:ext cx="6322695" cy="669488"/>
          </a:xfrm>
          <a:prstGeom prst="rect">
            <a:avLst/>
          </a:prstGeom>
          <a:noFill/>
          <a:ln/>
        </p:spPr>
        <p:txBody>
          <a:bodyPr wrap="none" lIns="0" tIns="0" rIns="0" bIns="0" rtlCol="0" anchor="t"/>
          <a:lstStyle/>
          <a:p>
            <a:pPr marL="0" indent="0">
              <a:lnSpc>
                <a:spcPts val="5250"/>
              </a:lnSpc>
              <a:buNone/>
            </a:pPr>
            <a:r>
              <a:rPr lang="en-US" sz="4200" dirty="0">
                <a:solidFill>
                  <a:srgbClr val="FFFFFF"/>
                </a:solidFill>
                <a:latin typeface="Barlow Medium" pitchFamily="34" charset="0"/>
                <a:ea typeface="Barlow Medium" pitchFamily="34" charset="-122"/>
                <a:cs typeface="Barlow Medium" pitchFamily="34" charset="-120"/>
              </a:rPr>
              <a:t>Genre Popularity Over Time</a:t>
            </a:r>
            <a:endParaRPr lang="en-US" sz="4200" dirty="0"/>
          </a:p>
        </p:txBody>
      </p:sp>
      <p:sp>
        <p:nvSpPr>
          <p:cNvPr id="4" name="Shape 1"/>
          <p:cNvSpPr/>
          <p:nvPr/>
        </p:nvSpPr>
        <p:spPr>
          <a:xfrm>
            <a:off x="843677" y="1966079"/>
            <a:ext cx="542330" cy="542330"/>
          </a:xfrm>
          <a:prstGeom prst="roundRect">
            <a:avLst>
              <a:gd name="adj" fmla="val 18668"/>
            </a:avLst>
          </a:prstGeom>
          <a:solidFill>
            <a:srgbClr val="790709"/>
          </a:solidFill>
          <a:ln w="7620">
            <a:solidFill>
              <a:srgbClr val="922022"/>
            </a:solidFill>
            <a:prstDash val="solid"/>
          </a:ln>
        </p:spPr>
      </p:sp>
      <p:sp>
        <p:nvSpPr>
          <p:cNvPr id="5" name="Text 2"/>
          <p:cNvSpPr/>
          <p:nvPr/>
        </p:nvSpPr>
        <p:spPr>
          <a:xfrm>
            <a:off x="1058228" y="2076569"/>
            <a:ext cx="113109" cy="321350"/>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Barlow Medium" pitchFamily="34" charset="0"/>
                <a:ea typeface="Barlow Medium" pitchFamily="34" charset="-122"/>
                <a:cs typeface="Barlow Medium" pitchFamily="34" charset="-120"/>
              </a:rPr>
              <a:t>1</a:t>
            </a:r>
            <a:endParaRPr lang="en-US" sz="2500" dirty="0"/>
          </a:p>
        </p:txBody>
      </p:sp>
      <p:sp>
        <p:nvSpPr>
          <p:cNvPr id="6" name="Text 3"/>
          <p:cNvSpPr/>
          <p:nvPr/>
        </p:nvSpPr>
        <p:spPr>
          <a:xfrm>
            <a:off x="1626989" y="1966079"/>
            <a:ext cx="2678311" cy="334804"/>
          </a:xfrm>
          <a:prstGeom prst="rect">
            <a:avLst/>
          </a:prstGeom>
          <a:noFill/>
          <a:ln/>
        </p:spPr>
        <p:txBody>
          <a:bodyPr wrap="none" lIns="0" tIns="0" rIns="0" bIns="0" rtlCol="0" anchor="t"/>
          <a:lstStyle/>
          <a:p>
            <a:pPr marL="0" indent="0">
              <a:lnSpc>
                <a:spcPts val="2600"/>
              </a:lnSpc>
              <a:buNone/>
            </a:pPr>
            <a:r>
              <a:rPr lang="en-US" sz="2100" dirty="0">
                <a:solidFill>
                  <a:srgbClr val="E5E0DF"/>
                </a:solidFill>
                <a:latin typeface="Barlow Medium" pitchFamily="34" charset="0"/>
                <a:ea typeface="Barlow Medium" pitchFamily="34" charset="-122"/>
                <a:cs typeface="Barlow Medium" pitchFamily="34" charset="-120"/>
              </a:rPr>
              <a:t>Comedy</a:t>
            </a:r>
            <a:endParaRPr lang="en-US" sz="2100" dirty="0"/>
          </a:p>
        </p:txBody>
      </p:sp>
      <p:sp>
        <p:nvSpPr>
          <p:cNvPr id="7" name="Text 4"/>
          <p:cNvSpPr/>
          <p:nvPr/>
        </p:nvSpPr>
        <p:spPr>
          <a:xfrm>
            <a:off x="1626989" y="2445425"/>
            <a:ext cx="2824520" cy="1157288"/>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Barlow" pitchFamily="34" charset="0"/>
                <a:ea typeface="Barlow" pitchFamily="34" charset="-122"/>
                <a:cs typeface="Barlow" pitchFamily="34" charset="-120"/>
              </a:rPr>
              <a:t>Comedy remains consistently popular across years.</a:t>
            </a:r>
            <a:endParaRPr lang="en-US" sz="1850" dirty="0"/>
          </a:p>
        </p:txBody>
      </p:sp>
      <p:sp>
        <p:nvSpPr>
          <p:cNvPr id="8" name="Shape 5"/>
          <p:cNvSpPr/>
          <p:nvPr/>
        </p:nvSpPr>
        <p:spPr>
          <a:xfrm>
            <a:off x="4692491" y="1966079"/>
            <a:ext cx="542330" cy="542330"/>
          </a:xfrm>
          <a:prstGeom prst="roundRect">
            <a:avLst>
              <a:gd name="adj" fmla="val 18668"/>
            </a:avLst>
          </a:prstGeom>
          <a:solidFill>
            <a:srgbClr val="790709"/>
          </a:solidFill>
          <a:ln w="7620">
            <a:solidFill>
              <a:srgbClr val="922022"/>
            </a:solidFill>
            <a:prstDash val="solid"/>
          </a:ln>
        </p:spPr>
      </p:sp>
      <p:sp>
        <p:nvSpPr>
          <p:cNvPr id="9" name="Text 6"/>
          <p:cNvSpPr/>
          <p:nvPr/>
        </p:nvSpPr>
        <p:spPr>
          <a:xfrm>
            <a:off x="4876205" y="2076569"/>
            <a:ext cx="174784" cy="321350"/>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Barlow Medium" pitchFamily="34" charset="0"/>
                <a:ea typeface="Barlow Medium" pitchFamily="34" charset="-122"/>
                <a:cs typeface="Barlow Medium" pitchFamily="34" charset="-120"/>
              </a:rPr>
              <a:t>2</a:t>
            </a:r>
            <a:endParaRPr lang="en-US" sz="2500" dirty="0"/>
          </a:p>
        </p:txBody>
      </p:sp>
      <p:sp>
        <p:nvSpPr>
          <p:cNvPr id="10" name="Text 7"/>
          <p:cNvSpPr/>
          <p:nvPr/>
        </p:nvSpPr>
        <p:spPr>
          <a:xfrm>
            <a:off x="5475803" y="1966079"/>
            <a:ext cx="2678311" cy="334804"/>
          </a:xfrm>
          <a:prstGeom prst="rect">
            <a:avLst/>
          </a:prstGeom>
          <a:noFill/>
          <a:ln/>
        </p:spPr>
        <p:txBody>
          <a:bodyPr wrap="none" lIns="0" tIns="0" rIns="0" bIns="0" rtlCol="0" anchor="t"/>
          <a:lstStyle/>
          <a:p>
            <a:pPr marL="0" indent="0">
              <a:lnSpc>
                <a:spcPts val="2600"/>
              </a:lnSpc>
              <a:buNone/>
            </a:pPr>
            <a:r>
              <a:rPr lang="en-US" sz="2100" dirty="0">
                <a:solidFill>
                  <a:srgbClr val="E5E0DF"/>
                </a:solidFill>
                <a:latin typeface="Barlow Medium" pitchFamily="34" charset="0"/>
                <a:ea typeface="Barlow Medium" pitchFamily="34" charset="-122"/>
                <a:cs typeface="Barlow Medium" pitchFamily="34" charset="-120"/>
              </a:rPr>
              <a:t>Action</a:t>
            </a:r>
            <a:endParaRPr lang="en-US" sz="2100" dirty="0"/>
          </a:p>
        </p:txBody>
      </p:sp>
      <p:sp>
        <p:nvSpPr>
          <p:cNvPr id="11" name="Text 8"/>
          <p:cNvSpPr/>
          <p:nvPr/>
        </p:nvSpPr>
        <p:spPr>
          <a:xfrm>
            <a:off x="5475803" y="2445425"/>
            <a:ext cx="2824520" cy="1928813"/>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Barlow" pitchFamily="34" charset="0"/>
                <a:ea typeface="Barlow" pitchFamily="34" charset="-122"/>
                <a:cs typeface="Barlow" pitchFamily="34" charset="-120"/>
              </a:rPr>
              <a:t>Action has witnessed a sharp increase in popularity, likely driven by the success of blockbuster franchises.</a:t>
            </a:r>
            <a:endParaRPr lang="en-US" sz="1850" dirty="0"/>
          </a:p>
        </p:txBody>
      </p:sp>
      <p:sp>
        <p:nvSpPr>
          <p:cNvPr id="12" name="Shape 9"/>
          <p:cNvSpPr/>
          <p:nvPr/>
        </p:nvSpPr>
        <p:spPr>
          <a:xfrm>
            <a:off x="843677" y="4886325"/>
            <a:ext cx="542330" cy="542330"/>
          </a:xfrm>
          <a:prstGeom prst="roundRect">
            <a:avLst>
              <a:gd name="adj" fmla="val 18668"/>
            </a:avLst>
          </a:prstGeom>
          <a:solidFill>
            <a:srgbClr val="790709"/>
          </a:solidFill>
          <a:ln w="7620">
            <a:solidFill>
              <a:srgbClr val="922022"/>
            </a:solidFill>
            <a:prstDash val="solid"/>
          </a:ln>
        </p:spPr>
      </p:sp>
      <p:sp>
        <p:nvSpPr>
          <p:cNvPr id="13" name="Text 10"/>
          <p:cNvSpPr/>
          <p:nvPr/>
        </p:nvSpPr>
        <p:spPr>
          <a:xfrm>
            <a:off x="1030605" y="4996815"/>
            <a:ext cx="168354" cy="321350"/>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Barlow Medium" pitchFamily="34" charset="0"/>
                <a:ea typeface="Barlow Medium" pitchFamily="34" charset="-122"/>
                <a:cs typeface="Barlow Medium" pitchFamily="34" charset="-120"/>
              </a:rPr>
              <a:t>3</a:t>
            </a:r>
            <a:endParaRPr lang="en-US" sz="2500" dirty="0"/>
          </a:p>
        </p:txBody>
      </p:sp>
      <p:sp>
        <p:nvSpPr>
          <p:cNvPr id="14" name="Text 11"/>
          <p:cNvSpPr/>
          <p:nvPr/>
        </p:nvSpPr>
        <p:spPr>
          <a:xfrm>
            <a:off x="1626989" y="4886325"/>
            <a:ext cx="2678311" cy="334804"/>
          </a:xfrm>
          <a:prstGeom prst="rect">
            <a:avLst/>
          </a:prstGeom>
          <a:noFill/>
          <a:ln/>
        </p:spPr>
        <p:txBody>
          <a:bodyPr wrap="none" lIns="0" tIns="0" rIns="0" bIns="0" rtlCol="0" anchor="t"/>
          <a:lstStyle/>
          <a:p>
            <a:pPr marL="0" indent="0">
              <a:lnSpc>
                <a:spcPts val="2600"/>
              </a:lnSpc>
              <a:buNone/>
            </a:pPr>
            <a:r>
              <a:rPr lang="en-US" sz="2100" dirty="0">
                <a:solidFill>
                  <a:srgbClr val="E5E0DF"/>
                </a:solidFill>
                <a:latin typeface="Barlow Medium" pitchFamily="34" charset="0"/>
                <a:ea typeface="Barlow Medium" pitchFamily="34" charset="-122"/>
                <a:cs typeface="Barlow Medium" pitchFamily="34" charset="-120"/>
              </a:rPr>
              <a:t>Drama</a:t>
            </a:r>
            <a:endParaRPr lang="en-US" sz="2100" dirty="0"/>
          </a:p>
        </p:txBody>
      </p:sp>
      <p:sp>
        <p:nvSpPr>
          <p:cNvPr id="15" name="Text 12"/>
          <p:cNvSpPr/>
          <p:nvPr/>
        </p:nvSpPr>
        <p:spPr>
          <a:xfrm>
            <a:off x="1626989" y="5365671"/>
            <a:ext cx="6673334" cy="771525"/>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Barlow" pitchFamily="34" charset="0"/>
                <a:ea typeface="Barlow" pitchFamily="34" charset="-122"/>
                <a:cs typeface="Barlow" pitchFamily="34" charset="-120"/>
              </a:rPr>
              <a:t>Drama's popularity has remained relatively stable, suggesting a steady demand for compelling narratives.</a:t>
            </a:r>
            <a:endParaRPr lang="en-US" sz="1850" dirty="0"/>
          </a:p>
        </p:txBody>
      </p:sp>
      <p:sp>
        <p:nvSpPr>
          <p:cNvPr id="16" name="Text 13"/>
          <p:cNvSpPr/>
          <p:nvPr/>
        </p:nvSpPr>
        <p:spPr>
          <a:xfrm>
            <a:off x="843677" y="6408301"/>
            <a:ext cx="7456646" cy="1157288"/>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Barlow" pitchFamily="34" charset="0"/>
                <a:ea typeface="Barlow" pitchFamily="34" charset="-122"/>
                <a:cs typeface="Barlow" pitchFamily="34" charset="-120"/>
              </a:rPr>
              <a:t>The line chart displays the evolution of genre popularity. Action has surged in recent years, while Comedy and Drama remain consistently popular.</a:t>
            </a:r>
            <a:endParaRPr lang="en-US"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5073" y="959763"/>
            <a:ext cx="7053143" cy="641866"/>
          </a:xfrm>
          <a:prstGeom prst="rect">
            <a:avLst/>
          </a:prstGeom>
          <a:noFill/>
          <a:ln/>
        </p:spPr>
        <p:txBody>
          <a:bodyPr wrap="none" lIns="0" tIns="0" rIns="0" bIns="0" rtlCol="0" anchor="t"/>
          <a:lstStyle/>
          <a:p>
            <a:pPr marL="0" indent="0">
              <a:lnSpc>
                <a:spcPts val="5050"/>
              </a:lnSpc>
              <a:buNone/>
            </a:pPr>
            <a:r>
              <a:rPr lang="en-US" sz="4000" dirty="0">
                <a:solidFill>
                  <a:srgbClr val="FFFFFF"/>
                </a:solidFill>
                <a:latin typeface="Barlow Medium" pitchFamily="34" charset="0"/>
                <a:ea typeface="Barlow Medium" pitchFamily="34" charset="-122"/>
                <a:cs typeface="Barlow Medium" pitchFamily="34" charset="-120"/>
              </a:rPr>
              <a:t>Movies by Genre and Age Rating</a:t>
            </a:r>
            <a:endParaRPr lang="en-US" sz="4000" dirty="0"/>
          </a:p>
        </p:txBody>
      </p:sp>
      <p:sp>
        <p:nvSpPr>
          <p:cNvPr id="4" name="Shape 1"/>
          <p:cNvSpPr/>
          <p:nvPr/>
        </p:nvSpPr>
        <p:spPr>
          <a:xfrm>
            <a:off x="6295073" y="1948101"/>
            <a:ext cx="3647837" cy="2045732"/>
          </a:xfrm>
          <a:prstGeom prst="roundRect">
            <a:avLst>
              <a:gd name="adj" fmla="val 4744"/>
            </a:avLst>
          </a:prstGeom>
          <a:solidFill>
            <a:srgbClr val="790709"/>
          </a:solidFill>
          <a:ln w="7620">
            <a:solidFill>
              <a:srgbClr val="922022"/>
            </a:solidFill>
            <a:prstDash val="solid"/>
          </a:ln>
        </p:spPr>
      </p:sp>
      <p:sp>
        <p:nvSpPr>
          <p:cNvPr id="5" name="Text 2"/>
          <p:cNvSpPr/>
          <p:nvPr/>
        </p:nvSpPr>
        <p:spPr>
          <a:xfrm>
            <a:off x="6533674" y="2186702"/>
            <a:ext cx="2567226" cy="320873"/>
          </a:xfrm>
          <a:prstGeom prst="rect">
            <a:avLst/>
          </a:prstGeom>
          <a:noFill/>
          <a:ln/>
        </p:spPr>
        <p:txBody>
          <a:bodyPr wrap="none" lIns="0" tIns="0" rIns="0" bIns="0" rtlCol="0" anchor="t"/>
          <a:lstStyle/>
          <a:p>
            <a:pPr marL="0" indent="0">
              <a:lnSpc>
                <a:spcPts val="2500"/>
              </a:lnSpc>
              <a:buNone/>
            </a:pPr>
            <a:r>
              <a:rPr lang="en-US" sz="2000" dirty="0">
                <a:solidFill>
                  <a:srgbClr val="E5E0DF"/>
                </a:solidFill>
                <a:latin typeface="Barlow Medium" pitchFamily="34" charset="0"/>
                <a:ea typeface="Barlow Medium" pitchFamily="34" charset="-122"/>
                <a:cs typeface="Barlow Medium" pitchFamily="34" charset="-120"/>
              </a:rPr>
              <a:t>Comedy</a:t>
            </a:r>
            <a:endParaRPr lang="en-US" sz="2000" dirty="0"/>
          </a:p>
        </p:txBody>
      </p:sp>
      <p:sp>
        <p:nvSpPr>
          <p:cNvPr id="6" name="Text 3"/>
          <p:cNvSpPr/>
          <p:nvPr/>
        </p:nvSpPr>
        <p:spPr>
          <a:xfrm>
            <a:off x="6533674" y="2646164"/>
            <a:ext cx="3170634" cy="1109067"/>
          </a:xfrm>
          <a:prstGeom prst="rect">
            <a:avLst/>
          </a:prstGeom>
          <a:noFill/>
          <a:ln/>
        </p:spPr>
        <p:txBody>
          <a:bodyPr wrap="square" lIns="0" tIns="0" rIns="0" bIns="0" rtlCol="0" anchor="t"/>
          <a:lstStyle/>
          <a:p>
            <a:pPr marL="0" indent="0">
              <a:lnSpc>
                <a:spcPts val="2900"/>
              </a:lnSpc>
              <a:buNone/>
            </a:pPr>
            <a:r>
              <a:rPr lang="en-US" sz="1800" dirty="0">
                <a:solidFill>
                  <a:srgbClr val="E5E0DF"/>
                </a:solidFill>
                <a:latin typeface="Barlow" pitchFamily="34" charset="0"/>
                <a:ea typeface="Barlow" pitchFamily="34" charset="-122"/>
                <a:cs typeface="Barlow" pitchFamily="34" charset="-120"/>
              </a:rPr>
              <a:t>Comedy movies are often rated U/A, catering to a broad audience.</a:t>
            </a:r>
            <a:endParaRPr lang="en-US" sz="1800" dirty="0"/>
          </a:p>
        </p:txBody>
      </p:sp>
      <p:sp>
        <p:nvSpPr>
          <p:cNvPr id="7" name="Shape 4"/>
          <p:cNvSpPr/>
          <p:nvPr/>
        </p:nvSpPr>
        <p:spPr>
          <a:xfrm>
            <a:off x="10173891" y="1948101"/>
            <a:ext cx="3647837" cy="2045732"/>
          </a:xfrm>
          <a:prstGeom prst="roundRect">
            <a:avLst>
              <a:gd name="adj" fmla="val 4744"/>
            </a:avLst>
          </a:prstGeom>
          <a:solidFill>
            <a:srgbClr val="790709"/>
          </a:solidFill>
          <a:ln w="7620">
            <a:solidFill>
              <a:srgbClr val="922022"/>
            </a:solidFill>
            <a:prstDash val="solid"/>
          </a:ln>
        </p:spPr>
      </p:sp>
      <p:sp>
        <p:nvSpPr>
          <p:cNvPr id="8" name="Text 5"/>
          <p:cNvSpPr/>
          <p:nvPr/>
        </p:nvSpPr>
        <p:spPr>
          <a:xfrm>
            <a:off x="10412492" y="2186702"/>
            <a:ext cx="2567226" cy="320873"/>
          </a:xfrm>
          <a:prstGeom prst="rect">
            <a:avLst/>
          </a:prstGeom>
          <a:noFill/>
          <a:ln/>
        </p:spPr>
        <p:txBody>
          <a:bodyPr wrap="none" lIns="0" tIns="0" rIns="0" bIns="0" rtlCol="0" anchor="t"/>
          <a:lstStyle/>
          <a:p>
            <a:pPr marL="0" indent="0">
              <a:lnSpc>
                <a:spcPts val="2500"/>
              </a:lnSpc>
              <a:buNone/>
            </a:pPr>
            <a:r>
              <a:rPr lang="en-US" sz="2000" dirty="0">
                <a:solidFill>
                  <a:srgbClr val="E5E0DF"/>
                </a:solidFill>
                <a:latin typeface="Barlow Medium" pitchFamily="34" charset="0"/>
                <a:ea typeface="Barlow Medium" pitchFamily="34" charset="-122"/>
                <a:cs typeface="Barlow Medium" pitchFamily="34" charset="-120"/>
              </a:rPr>
              <a:t>Drama</a:t>
            </a:r>
            <a:endParaRPr lang="en-US" sz="2000" dirty="0"/>
          </a:p>
        </p:txBody>
      </p:sp>
      <p:sp>
        <p:nvSpPr>
          <p:cNvPr id="9" name="Text 6"/>
          <p:cNvSpPr/>
          <p:nvPr/>
        </p:nvSpPr>
        <p:spPr>
          <a:xfrm>
            <a:off x="10412492" y="2646164"/>
            <a:ext cx="3170634" cy="1109067"/>
          </a:xfrm>
          <a:prstGeom prst="rect">
            <a:avLst/>
          </a:prstGeom>
          <a:noFill/>
          <a:ln/>
        </p:spPr>
        <p:txBody>
          <a:bodyPr wrap="square" lIns="0" tIns="0" rIns="0" bIns="0" rtlCol="0" anchor="t"/>
          <a:lstStyle/>
          <a:p>
            <a:pPr marL="0" indent="0">
              <a:lnSpc>
                <a:spcPts val="2900"/>
              </a:lnSpc>
              <a:buNone/>
            </a:pPr>
            <a:r>
              <a:rPr lang="en-US" sz="1800" dirty="0">
                <a:solidFill>
                  <a:srgbClr val="E5E0DF"/>
                </a:solidFill>
                <a:latin typeface="Barlow" pitchFamily="34" charset="0"/>
                <a:ea typeface="Barlow" pitchFamily="34" charset="-122"/>
                <a:cs typeface="Barlow" pitchFamily="34" charset="-120"/>
              </a:rPr>
              <a:t>Drama movies also tend to have a higher count of U/A ratings, suggesting a wider appeal.</a:t>
            </a:r>
            <a:endParaRPr lang="en-US" sz="1800" dirty="0"/>
          </a:p>
        </p:txBody>
      </p:sp>
      <p:sp>
        <p:nvSpPr>
          <p:cNvPr id="10" name="Shape 7"/>
          <p:cNvSpPr/>
          <p:nvPr/>
        </p:nvSpPr>
        <p:spPr>
          <a:xfrm>
            <a:off x="6295073" y="4224814"/>
            <a:ext cx="7526655" cy="1676043"/>
          </a:xfrm>
          <a:prstGeom prst="roundRect">
            <a:avLst>
              <a:gd name="adj" fmla="val 5790"/>
            </a:avLst>
          </a:prstGeom>
          <a:solidFill>
            <a:srgbClr val="790709"/>
          </a:solidFill>
          <a:ln w="7620">
            <a:solidFill>
              <a:srgbClr val="922022"/>
            </a:solidFill>
            <a:prstDash val="solid"/>
          </a:ln>
        </p:spPr>
      </p:sp>
      <p:sp>
        <p:nvSpPr>
          <p:cNvPr id="11" name="Text 8"/>
          <p:cNvSpPr/>
          <p:nvPr/>
        </p:nvSpPr>
        <p:spPr>
          <a:xfrm>
            <a:off x="6533674" y="4463415"/>
            <a:ext cx="2567226" cy="320873"/>
          </a:xfrm>
          <a:prstGeom prst="rect">
            <a:avLst/>
          </a:prstGeom>
          <a:noFill/>
          <a:ln/>
        </p:spPr>
        <p:txBody>
          <a:bodyPr wrap="none" lIns="0" tIns="0" rIns="0" bIns="0" rtlCol="0" anchor="t"/>
          <a:lstStyle/>
          <a:p>
            <a:pPr marL="0" indent="0">
              <a:lnSpc>
                <a:spcPts val="2500"/>
              </a:lnSpc>
              <a:buNone/>
            </a:pPr>
            <a:r>
              <a:rPr lang="en-US" sz="2000" dirty="0">
                <a:solidFill>
                  <a:srgbClr val="E5E0DF"/>
                </a:solidFill>
                <a:latin typeface="Barlow Medium" pitchFamily="34" charset="0"/>
                <a:ea typeface="Barlow Medium" pitchFamily="34" charset="-122"/>
                <a:cs typeface="Barlow Medium" pitchFamily="34" charset="-120"/>
              </a:rPr>
              <a:t>Action</a:t>
            </a:r>
            <a:endParaRPr lang="en-US" sz="2000" dirty="0"/>
          </a:p>
        </p:txBody>
      </p:sp>
      <p:sp>
        <p:nvSpPr>
          <p:cNvPr id="12" name="Text 9"/>
          <p:cNvSpPr/>
          <p:nvPr/>
        </p:nvSpPr>
        <p:spPr>
          <a:xfrm>
            <a:off x="6533674" y="4922877"/>
            <a:ext cx="7049453" cy="739378"/>
          </a:xfrm>
          <a:prstGeom prst="rect">
            <a:avLst/>
          </a:prstGeom>
          <a:noFill/>
          <a:ln/>
        </p:spPr>
        <p:txBody>
          <a:bodyPr wrap="square" lIns="0" tIns="0" rIns="0" bIns="0" rtlCol="0" anchor="t"/>
          <a:lstStyle/>
          <a:p>
            <a:pPr marL="0" indent="0">
              <a:lnSpc>
                <a:spcPts val="2900"/>
              </a:lnSpc>
              <a:buNone/>
            </a:pPr>
            <a:r>
              <a:rPr lang="en-US" sz="1800" dirty="0">
                <a:solidFill>
                  <a:srgbClr val="E5E0DF"/>
                </a:solidFill>
                <a:latin typeface="Barlow" pitchFamily="34" charset="0"/>
                <a:ea typeface="Barlow" pitchFamily="34" charset="-122"/>
                <a:cs typeface="Barlow" pitchFamily="34" charset="-120"/>
              </a:rPr>
              <a:t>Action movies are predominantly rated A, indicating content more suitable for mature audiences.</a:t>
            </a:r>
            <a:endParaRPr lang="en-US" sz="1800" dirty="0"/>
          </a:p>
        </p:txBody>
      </p:sp>
      <p:sp>
        <p:nvSpPr>
          <p:cNvPr id="13" name="Text 10"/>
          <p:cNvSpPr/>
          <p:nvPr/>
        </p:nvSpPr>
        <p:spPr>
          <a:xfrm>
            <a:off x="6295073" y="6160770"/>
            <a:ext cx="7526655" cy="1109067"/>
          </a:xfrm>
          <a:prstGeom prst="rect">
            <a:avLst/>
          </a:prstGeom>
          <a:noFill/>
          <a:ln/>
        </p:spPr>
        <p:txBody>
          <a:bodyPr wrap="square" lIns="0" tIns="0" rIns="0" bIns="0" rtlCol="0" anchor="t"/>
          <a:lstStyle/>
          <a:p>
            <a:pPr marL="0" indent="0">
              <a:lnSpc>
                <a:spcPts val="2900"/>
              </a:lnSpc>
              <a:buNone/>
            </a:pPr>
            <a:r>
              <a:rPr lang="en-US" sz="1800" dirty="0">
                <a:solidFill>
                  <a:srgbClr val="E5E0DF"/>
                </a:solidFill>
                <a:latin typeface="Barlow" pitchFamily="34" charset="0"/>
                <a:ea typeface="Barlow" pitchFamily="34" charset="-122"/>
                <a:cs typeface="Barlow" pitchFamily="34" charset="-120"/>
              </a:rPr>
              <a:t>The grouped bar chart shows the distribution of age ratings across genres. Action movies predominantly target mature audiences, while Comedy and Drama cater to a wider age range.</a:t>
            </a:r>
            <a:endParaRPr lang="en-US" sz="1800" dirty="0"/>
          </a:p>
        </p:txBody>
      </p:sp>
      <p:sp>
        <p:nvSpPr>
          <p:cNvPr id="14" name="Rectangle 13">
            <a:extLst>
              <a:ext uri="{FF2B5EF4-FFF2-40B4-BE49-F238E27FC236}">
                <a16:creationId xmlns:a16="http://schemas.microsoft.com/office/drawing/2014/main" id="{22BD4207-B4F8-9E8F-94DC-7BF3E38C8E94}"/>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67462" y="1226820"/>
            <a:ext cx="7381875" cy="1398508"/>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Barlow Medium" pitchFamily="34" charset="0"/>
                <a:ea typeface="Barlow Medium" pitchFamily="34" charset="-122"/>
                <a:cs typeface="Barlow Medium" pitchFamily="34" charset="-120"/>
              </a:rPr>
              <a:t>Movies with Maximum Episodes</a:t>
            </a:r>
            <a:endParaRPr lang="en-US" sz="4400" dirty="0"/>
          </a:p>
        </p:txBody>
      </p:sp>
      <p:sp>
        <p:nvSpPr>
          <p:cNvPr id="4" name="Shape 1"/>
          <p:cNvSpPr/>
          <p:nvPr/>
        </p:nvSpPr>
        <p:spPr>
          <a:xfrm>
            <a:off x="6367462" y="3002875"/>
            <a:ext cx="7381875" cy="2910840"/>
          </a:xfrm>
          <a:prstGeom prst="roundRect">
            <a:avLst>
              <a:gd name="adj" fmla="val 3633"/>
            </a:avLst>
          </a:prstGeom>
          <a:noFill/>
          <a:ln w="15240">
            <a:solidFill>
              <a:srgbClr val="FFFFFF">
                <a:alpha val="24000"/>
              </a:srgbClr>
            </a:solidFill>
            <a:prstDash val="solid"/>
          </a:ln>
        </p:spPr>
      </p:sp>
      <p:sp>
        <p:nvSpPr>
          <p:cNvPr id="5" name="Shape 2"/>
          <p:cNvSpPr/>
          <p:nvPr/>
        </p:nvSpPr>
        <p:spPr>
          <a:xfrm>
            <a:off x="6382703" y="3018115"/>
            <a:ext cx="7351395" cy="720090"/>
          </a:xfrm>
          <a:prstGeom prst="rect">
            <a:avLst/>
          </a:prstGeom>
          <a:solidFill>
            <a:srgbClr val="FFFFFF">
              <a:alpha val="4000"/>
            </a:srgbClr>
          </a:solidFill>
          <a:ln/>
        </p:spPr>
      </p:sp>
      <p:sp>
        <p:nvSpPr>
          <p:cNvPr id="6" name="Text 3"/>
          <p:cNvSpPr/>
          <p:nvPr/>
        </p:nvSpPr>
        <p:spPr>
          <a:xfrm>
            <a:off x="6634401" y="3176707"/>
            <a:ext cx="3168491" cy="402908"/>
          </a:xfrm>
          <a:prstGeom prst="rect">
            <a:avLst/>
          </a:prstGeom>
          <a:noFill/>
          <a:ln/>
        </p:spPr>
        <p:txBody>
          <a:bodyPr wrap="non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Title</a:t>
            </a:r>
            <a:endParaRPr lang="en-US" sz="1950" dirty="0"/>
          </a:p>
        </p:txBody>
      </p:sp>
      <p:sp>
        <p:nvSpPr>
          <p:cNvPr id="7" name="Text 4"/>
          <p:cNvSpPr/>
          <p:nvPr/>
        </p:nvSpPr>
        <p:spPr>
          <a:xfrm>
            <a:off x="10313908" y="3176707"/>
            <a:ext cx="3168491" cy="402908"/>
          </a:xfrm>
          <a:prstGeom prst="rect">
            <a:avLst/>
          </a:prstGeom>
          <a:noFill/>
          <a:ln/>
        </p:spPr>
        <p:txBody>
          <a:bodyPr wrap="non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Episodes</a:t>
            </a:r>
            <a:endParaRPr lang="en-US" sz="1950" dirty="0"/>
          </a:p>
        </p:txBody>
      </p:sp>
      <p:sp>
        <p:nvSpPr>
          <p:cNvPr id="8" name="Shape 5"/>
          <p:cNvSpPr/>
          <p:nvPr/>
        </p:nvSpPr>
        <p:spPr>
          <a:xfrm>
            <a:off x="6382703" y="3738205"/>
            <a:ext cx="7351395" cy="720090"/>
          </a:xfrm>
          <a:prstGeom prst="rect">
            <a:avLst/>
          </a:prstGeom>
          <a:solidFill>
            <a:srgbClr val="000000">
              <a:alpha val="4000"/>
            </a:srgbClr>
          </a:solidFill>
          <a:ln/>
        </p:spPr>
      </p:sp>
      <p:sp>
        <p:nvSpPr>
          <p:cNvPr id="9" name="Text 6"/>
          <p:cNvSpPr/>
          <p:nvPr/>
        </p:nvSpPr>
        <p:spPr>
          <a:xfrm>
            <a:off x="6634401" y="3896797"/>
            <a:ext cx="3168491" cy="402908"/>
          </a:xfrm>
          <a:prstGeom prst="rect">
            <a:avLst/>
          </a:prstGeom>
          <a:noFill/>
          <a:ln/>
        </p:spPr>
        <p:txBody>
          <a:bodyPr wrap="non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Game of Thrones</a:t>
            </a:r>
            <a:endParaRPr lang="en-US" sz="1950" dirty="0"/>
          </a:p>
        </p:txBody>
      </p:sp>
      <p:sp>
        <p:nvSpPr>
          <p:cNvPr id="10" name="Text 7"/>
          <p:cNvSpPr/>
          <p:nvPr/>
        </p:nvSpPr>
        <p:spPr>
          <a:xfrm>
            <a:off x="10313908" y="3896797"/>
            <a:ext cx="3168491" cy="402908"/>
          </a:xfrm>
          <a:prstGeom prst="rect">
            <a:avLst/>
          </a:prstGeom>
          <a:noFill/>
          <a:ln/>
        </p:spPr>
        <p:txBody>
          <a:bodyPr wrap="non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73</a:t>
            </a:r>
            <a:endParaRPr lang="en-US" sz="1950" dirty="0"/>
          </a:p>
        </p:txBody>
      </p:sp>
      <p:sp>
        <p:nvSpPr>
          <p:cNvPr id="11" name="Shape 8"/>
          <p:cNvSpPr/>
          <p:nvPr/>
        </p:nvSpPr>
        <p:spPr>
          <a:xfrm>
            <a:off x="6382703" y="4458295"/>
            <a:ext cx="7351395" cy="720090"/>
          </a:xfrm>
          <a:prstGeom prst="rect">
            <a:avLst/>
          </a:prstGeom>
          <a:solidFill>
            <a:srgbClr val="FFFFFF">
              <a:alpha val="4000"/>
            </a:srgbClr>
          </a:solidFill>
          <a:ln/>
        </p:spPr>
      </p:sp>
      <p:sp>
        <p:nvSpPr>
          <p:cNvPr id="12" name="Text 9"/>
          <p:cNvSpPr/>
          <p:nvPr/>
        </p:nvSpPr>
        <p:spPr>
          <a:xfrm>
            <a:off x="6634401" y="4616887"/>
            <a:ext cx="3168491" cy="402908"/>
          </a:xfrm>
          <a:prstGeom prst="rect">
            <a:avLst/>
          </a:prstGeom>
          <a:noFill/>
          <a:ln/>
        </p:spPr>
        <p:txBody>
          <a:bodyPr wrap="non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The Walking Dead</a:t>
            </a:r>
            <a:endParaRPr lang="en-US" sz="1950" dirty="0"/>
          </a:p>
        </p:txBody>
      </p:sp>
      <p:sp>
        <p:nvSpPr>
          <p:cNvPr id="13" name="Text 10"/>
          <p:cNvSpPr/>
          <p:nvPr/>
        </p:nvSpPr>
        <p:spPr>
          <a:xfrm>
            <a:off x="10313908" y="4616887"/>
            <a:ext cx="3168491" cy="402908"/>
          </a:xfrm>
          <a:prstGeom prst="rect">
            <a:avLst/>
          </a:prstGeom>
          <a:noFill/>
          <a:ln/>
        </p:spPr>
        <p:txBody>
          <a:bodyPr wrap="non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177</a:t>
            </a:r>
            <a:endParaRPr lang="en-US" sz="1950" dirty="0"/>
          </a:p>
        </p:txBody>
      </p:sp>
      <p:sp>
        <p:nvSpPr>
          <p:cNvPr id="14" name="Shape 11"/>
          <p:cNvSpPr/>
          <p:nvPr/>
        </p:nvSpPr>
        <p:spPr>
          <a:xfrm>
            <a:off x="6382703" y="5178385"/>
            <a:ext cx="7351395" cy="720090"/>
          </a:xfrm>
          <a:prstGeom prst="rect">
            <a:avLst/>
          </a:prstGeom>
          <a:solidFill>
            <a:srgbClr val="000000">
              <a:alpha val="4000"/>
            </a:srgbClr>
          </a:solidFill>
          <a:ln/>
        </p:spPr>
      </p:sp>
      <p:sp>
        <p:nvSpPr>
          <p:cNvPr id="15" name="Text 12"/>
          <p:cNvSpPr/>
          <p:nvPr/>
        </p:nvSpPr>
        <p:spPr>
          <a:xfrm>
            <a:off x="6634401" y="5336977"/>
            <a:ext cx="3168491" cy="402908"/>
          </a:xfrm>
          <a:prstGeom prst="rect">
            <a:avLst/>
          </a:prstGeom>
          <a:noFill/>
          <a:ln/>
        </p:spPr>
        <p:txBody>
          <a:bodyPr wrap="non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Stranger Things</a:t>
            </a:r>
            <a:endParaRPr lang="en-US" sz="1950" dirty="0"/>
          </a:p>
        </p:txBody>
      </p:sp>
      <p:sp>
        <p:nvSpPr>
          <p:cNvPr id="16" name="Text 13"/>
          <p:cNvSpPr/>
          <p:nvPr/>
        </p:nvSpPr>
        <p:spPr>
          <a:xfrm>
            <a:off x="10313908" y="5336977"/>
            <a:ext cx="3168491" cy="402908"/>
          </a:xfrm>
          <a:prstGeom prst="rect">
            <a:avLst/>
          </a:prstGeom>
          <a:noFill/>
          <a:ln/>
        </p:spPr>
        <p:txBody>
          <a:bodyPr wrap="non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34</a:t>
            </a:r>
            <a:endParaRPr lang="en-US" sz="1950" dirty="0"/>
          </a:p>
        </p:txBody>
      </p:sp>
      <p:sp>
        <p:nvSpPr>
          <p:cNvPr id="17" name="Text 14"/>
          <p:cNvSpPr/>
          <p:nvPr/>
        </p:nvSpPr>
        <p:spPr>
          <a:xfrm>
            <a:off x="6367462" y="6196846"/>
            <a:ext cx="7381875" cy="805815"/>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The table lists movies with the maximum number of episodes. "Game of Thrones" currently holds the highest episode count.</a:t>
            </a:r>
            <a:endParaRPr lang="en-US" sz="1950" dirty="0"/>
          </a:p>
        </p:txBody>
      </p:sp>
      <p:sp>
        <p:nvSpPr>
          <p:cNvPr id="18" name="Rectangle 17">
            <a:extLst>
              <a:ext uri="{FF2B5EF4-FFF2-40B4-BE49-F238E27FC236}">
                <a16:creationId xmlns:a16="http://schemas.microsoft.com/office/drawing/2014/main" id="{137A963D-A489-BA55-D13F-AE1516217CC6}"/>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736646"/>
            <a:ext cx="6951702" cy="699254"/>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Barlow Medium" pitchFamily="34" charset="0"/>
                <a:ea typeface="Barlow Medium" pitchFamily="34" charset="-122"/>
                <a:cs typeface="Barlow Medium" pitchFamily="34" charset="-120"/>
              </a:rPr>
              <a:t>Distribution of Running Time</a:t>
            </a:r>
            <a:endParaRPr lang="en-US" sz="4400" dirty="0"/>
          </a:p>
        </p:txBody>
      </p:sp>
      <p:pic>
        <p:nvPicPr>
          <p:cNvPr id="4" name="Image 1" descr="preencoded.png"/>
          <p:cNvPicPr>
            <a:picLocks noChangeAspect="1"/>
          </p:cNvPicPr>
          <p:nvPr/>
        </p:nvPicPr>
        <p:blipFill>
          <a:blip r:embed="rId4"/>
          <a:stretch>
            <a:fillRect/>
          </a:stretch>
        </p:blipFill>
        <p:spPr>
          <a:xfrm>
            <a:off x="881063" y="2813447"/>
            <a:ext cx="629364" cy="629364"/>
          </a:xfrm>
          <a:prstGeom prst="rect">
            <a:avLst/>
          </a:prstGeom>
        </p:spPr>
      </p:pic>
      <p:sp>
        <p:nvSpPr>
          <p:cNvPr id="5" name="Text 1"/>
          <p:cNvSpPr/>
          <p:nvPr/>
        </p:nvSpPr>
        <p:spPr>
          <a:xfrm>
            <a:off x="881063" y="3694509"/>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Barlow Medium" pitchFamily="34" charset="0"/>
                <a:ea typeface="Barlow Medium" pitchFamily="34" charset="-122"/>
                <a:cs typeface="Barlow Medium" pitchFamily="34" charset="-120"/>
              </a:rPr>
              <a:t>Running Time</a:t>
            </a:r>
            <a:endParaRPr lang="en-US" sz="2200" dirty="0"/>
          </a:p>
        </p:txBody>
      </p:sp>
      <p:sp>
        <p:nvSpPr>
          <p:cNvPr id="6" name="Text 2"/>
          <p:cNvSpPr/>
          <p:nvPr/>
        </p:nvSpPr>
        <p:spPr>
          <a:xfrm>
            <a:off x="881063" y="4195167"/>
            <a:ext cx="3502104" cy="805815"/>
          </a:xfrm>
          <a:prstGeom prst="rect">
            <a:avLst/>
          </a:prstGeom>
          <a:noFill/>
          <a:ln/>
        </p:spPr>
        <p:txBody>
          <a:bodyPr wrap="square" lIns="0" tIns="0" rIns="0" bIns="0" rtlCol="0" anchor="t"/>
          <a:lstStyle/>
          <a:p>
            <a:pPr marL="0" indent="0" algn="l">
              <a:lnSpc>
                <a:spcPts val="3150"/>
              </a:lnSpc>
              <a:buNone/>
            </a:pPr>
            <a:r>
              <a:rPr lang="en-US" sz="1950" dirty="0">
                <a:solidFill>
                  <a:srgbClr val="E5E0DF"/>
                </a:solidFill>
                <a:latin typeface="Barlow" pitchFamily="34" charset="0"/>
                <a:ea typeface="Barlow" pitchFamily="34" charset="-122"/>
                <a:cs typeface="Barlow" pitchFamily="34" charset="-120"/>
              </a:rPr>
              <a:t>The majority of movies fall within the 80-150 minute range.</a:t>
            </a:r>
            <a:endParaRPr lang="en-US" sz="1950" dirty="0"/>
          </a:p>
        </p:txBody>
      </p:sp>
      <p:pic>
        <p:nvPicPr>
          <p:cNvPr id="7" name="Image 2" descr="preencoded.png"/>
          <p:cNvPicPr>
            <a:picLocks noChangeAspect="1"/>
          </p:cNvPicPr>
          <p:nvPr/>
        </p:nvPicPr>
        <p:blipFill>
          <a:blip r:embed="rId5"/>
          <a:stretch>
            <a:fillRect/>
          </a:stretch>
        </p:blipFill>
        <p:spPr>
          <a:xfrm>
            <a:off x="4760714" y="2813447"/>
            <a:ext cx="629364" cy="629364"/>
          </a:xfrm>
          <a:prstGeom prst="rect">
            <a:avLst/>
          </a:prstGeom>
        </p:spPr>
      </p:pic>
      <p:sp>
        <p:nvSpPr>
          <p:cNvPr id="8" name="Text 3"/>
          <p:cNvSpPr/>
          <p:nvPr/>
        </p:nvSpPr>
        <p:spPr>
          <a:xfrm>
            <a:off x="4760714" y="3694509"/>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Barlow Medium" pitchFamily="34" charset="0"/>
                <a:ea typeface="Barlow Medium" pitchFamily="34" charset="-122"/>
                <a:cs typeface="Barlow Medium" pitchFamily="34" charset="-120"/>
              </a:rPr>
              <a:t>Average Length</a:t>
            </a:r>
            <a:endParaRPr lang="en-US" sz="2200" dirty="0"/>
          </a:p>
        </p:txBody>
      </p:sp>
      <p:sp>
        <p:nvSpPr>
          <p:cNvPr id="9" name="Text 4"/>
          <p:cNvSpPr/>
          <p:nvPr/>
        </p:nvSpPr>
        <p:spPr>
          <a:xfrm>
            <a:off x="4760714" y="4195167"/>
            <a:ext cx="3502223" cy="805815"/>
          </a:xfrm>
          <a:prstGeom prst="rect">
            <a:avLst/>
          </a:prstGeom>
          <a:noFill/>
          <a:ln/>
        </p:spPr>
        <p:txBody>
          <a:bodyPr wrap="square" lIns="0" tIns="0" rIns="0" bIns="0" rtlCol="0" anchor="t"/>
          <a:lstStyle/>
          <a:p>
            <a:pPr marL="0" indent="0" algn="l">
              <a:lnSpc>
                <a:spcPts val="3150"/>
              </a:lnSpc>
              <a:buNone/>
            </a:pPr>
            <a:r>
              <a:rPr lang="en-US" sz="1950" dirty="0">
                <a:solidFill>
                  <a:srgbClr val="E5E0DF"/>
                </a:solidFill>
                <a:latin typeface="Barlow" pitchFamily="34" charset="0"/>
                <a:ea typeface="Barlow" pitchFamily="34" charset="-122"/>
                <a:cs typeface="Barlow" pitchFamily="34" charset="-120"/>
              </a:rPr>
              <a:t>The average running time is approximately 100 minutes.</a:t>
            </a:r>
            <a:endParaRPr lang="en-US" sz="1950" dirty="0"/>
          </a:p>
        </p:txBody>
      </p:sp>
      <p:sp>
        <p:nvSpPr>
          <p:cNvPr id="10" name="Text 5"/>
          <p:cNvSpPr/>
          <p:nvPr/>
        </p:nvSpPr>
        <p:spPr>
          <a:xfrm>
            <a:off x="881063" y="5284113"/>
            <a:ext cx="7381875" cy="1208723"/>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The histogram shows the frequency of movies across different running times. The most common range is between 80 and 150 minutes.</a:t>
            </a:r>
            <a:endParaRPr lang="en-US" sz="19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338"/>
          </a:xfrm>
          <a:prstGeom prst="rect">
            <a:avLst/>
          </a:prstGeom>
        </p:spPr>
      </p:pic>
      <p:sp>
        <p:nvSpPr>
          <p:cNvPr id="3" name="Text 0"/>
          <p:cNvSpPr/>
          <p:nvPr/>
        </p:nvSpPr>
        <p:spPr>
          <a:xfrm>
            <a:off x="6251377" y="601028"/>
            <a:ext cx="7492722" cy="607219"/>
          </a:xfrm>
          <a:prstGeom prst="rect">
            <a:avLst/>
          </a:prstGeom>
          <a:noFill/>
          <a:ln/>
        </p:spPr>
        <p:txBody>
          <a:bodyPr wrap="none" lIns="0" tIns="0" rIns="0" bIns="0" rtlCol="0" anchor="t"/>
          <a:lstStyle/>
          <a:p>
            <a:pPr marL="0" indent="0">
              <a:lnSpc>
                <a:spcPts val="4750"/>
              </a:lnSpc>
              <a:buNone/>
            </a:pPr>
            <a:r>
              <a:rPr lang="en-US" sz="3800" dirty="0">
                <a:solidFill>
                  <a:srgbClr val="FFFFFF"/>
                </a:solidFill>
                <a:latin typeface="Barlow Medium" pitchFamily="34" charset="0"/>
                <a:ea typeface="Barlow Medium" pitchFamily="34" charset="-122"/>
                <a:cs typeface="Barlow Medium" pitchFamily="34" charset="-120"/>
              </a:rPr>
              <a:t>Analysis of Specific Genres (Action)</a:t>
            </a:r>
            <a:endParaRPr lang="en-US" sz="3800" dirty="0"/>
          </a:p>
        </p:txBody>
      </p:sp>
      <p:sp>
        <p:nvSpPr>
          <p:cNvPr id="4" name="Shape 1"/>
          <p:cNvSpPr/>
          <p:nvPr/>
        </p:nvSpPr>
        <p:spPr>
          <a:xfrm>
            <a:off x="6563916" y="1536025"/>
            <a:ext cx="30480" cy="5150048"/>
          </a:xfrm>
          <a:prstGeom prst="roundRect">
            <a:avLst>
              <a:gd name="adj" fmla="val 301209"/>
            </a:avLst>
          </a:prstGeom>
          <a:solidFill>
            <a:srgbClr val="922022"/>
          </a:solidFill>
          <a:ln/>
        </p:spPr>
      </p:sp>
      <p:sp>
        <p:nvSpPr>
          <p:cNvPr id="5" name="Shape 2"/>
          <p:cNvSpPr/>
          <p:nvPr/>
        </p:nvSpPr>
        <p:spPr>
          <a:xfrm>
            <a:off x="6794540" y="2012513"/>
            <a:ext cx="764977" cy="30480"/>
          </a:xfrm>
          <a:prstGeom prst="roundRect">
            <a:avLst>
              <a:gd name="adj" fmla="val 301209"/>
            </a:avLst>
          </a:prstGeom>
          <a:solidFill>
            <a:srgbClr val="922022"/>
          </a:solidFill>
          <a:ln/>
        </p:spPr>
      </p:sp>
      <p:sp>
        <p:nvSpPr>
          <p:cNvPr id="6" name="Shape 3"/>
          <p:cNvSpPr/>
          <p:nvPr/>
        </p:nvSpPr>
        <p:spPr>
          <a:xfrm>
            <a:off x="6333292" y="1781889"/>
            <a:ext cx="491728" cy="491728"/>
          </a:xfrm>
          <a:prstGeom prst="roundRect">
            <a:avLst>
              <a:gd name="adj" fmla="val 18671"/>
            </a:avLst>
          </a:prstGeom>
          <a:solidFill>
            <a:srgbClr val="790709"/>
          </a:solidFill>
          <a:ln w="7620">
            <a:solidFill>
              <a:srgbClr val="922022"/>
            </a:solidFill>
            <a:prstDash val="solid"/>
          </a:ln>
        </p:spPr>
      </p:sp>
      <p:sp>
        <p:nvSpPr>
          <p:cNvPr id="7" name="Text 4"/>
          <p:cNvSpPr/>
          <p:nvPr/>
        </p:nvSpPr>
        <p:spPr>
          <a:xfrm>
            <a:off x="6527840" y="1882021"/>
            <a:ext cx="102632" cy="291465"/>
          </a:xfrm>
          <a:prstGeom prst="rect">
            <a:avLst/>
          </a:prstGeom>
          <a:noFill/>
          <a:ln/>
        </p:spPr>
        <p:txBody>
          <a:bodyPr wrap="none" lIns="0" tIns="0" rIns="0" bIns="0" rtlCol="0" anchor="t"/>
          <a:lstStyle/>
          <a:p>
            <a:pPr marL="0" indent="0" algn="ctr">
              <a:lnSpc>
                <a:spcPts val="2250"/>
              </a:lnSpc>
              <a:buNone/>
            </a:pPr>
            <a:r>
              <a:rPr lang="en-US" sz="2250" dirty="0">
                <a:solidFill>
                  <a:srgbClr val="E5E0DF"/>
                </a:solidFill>
                <a:latin typeface="Barlow Medium" pitchFamily="34" charset="0"/>
                <a:ea typeface="Barlow Medium" pitchFamily="34" charset="-122"/>
                <a:cs typeface="Barlow Medium" pitchFamily="34" charset="-120"/>
              </a:rPr>
              <a:t>1</a:t>
            </a:r>
            <a:endParaRPr lang="en-US" sz="2250" dirty="0"/>
          </a:p>
        </p:txBody>
      </p:sp>
      <p:sp>
        <p:nvSpPr>
          <p:cNvPr id="8" name="Text 5"/>
          <p:cNvSpPr/>
          <p:nvPr/>
        </p:nvSpPr>
        <p:spPr>
          <a:xfrm>
            <a:off x="7781330" y="1754505"/>
            <a:ext cx="2428756" cy="303609"/>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Barlow Medium" pitchFamily="34" charset="0"/>
                <a:ea typeface="Barlow Medium" pitchFamily="34" charset="-122"/>
                <a:cs typeface="Barlow Medium" pitchFamily="34" charset="-120"/>
              </a:rPr>
              <a:t>Average Runtime</a:t>
            </a:r>
            <a:endParaRPr lang="en-US" sz="1900" dirty="0"/>
          </a:p>
        </p:txBody>
      </p:sp>
      <p:sp>
        <p:nvSpPr>
          <p:cNvPr id="9" name="Text 6"/>
          <p:cNvSpPr/>
          <p:nvPr/>
        </p:nvSpPr>
        <p:spPr>
          <a:xfrm>
            <a:off x="7781330" y="2189202"/>
            <a:ext cx="6084094" cy="699373"/>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Action movies have an average running time of approximately 115 minutes.</a:t>
            </a:r>
            <a:endParaRPr lang="en-US" sz="1700" dirty="0"/>
          </a:p>
        </p:txBody>
      </p:sp>
      <p:sp>
        <p:nvSpPr>
          <p:cNvPr id="10" name="Shape 7"/>
          <p:cNvSpPr/>
          <p:nvPr/>
        </p:nvSpPr>
        <p:spPr>
          <a:xfrm>
            <a:off x="6794540" y="3802023"/>
            <a:ext cx="764977" cy="30480"/>
          </a:xfrm>
          <a:prstGeom prst="roundRect">
            <a:avLst>
              <a:gd name="adj" fmla="val 301209"/>
            </a:avLst>
          </a:prstGeom>
          <a:solidFill>
            <a:srgbClr val="922022"/>
          </a:solidFill>
          <a:ln/>
        </p:spPr>
      </p:sp>
      <p:sp>
        <p:nvSpPr>
          <p:cNvPr id="11" name="Shape 8"/>
          <p:cNvSpPr/>
          <p:nvPr/>
        </p:nvSpPr>
        <p:spPr>
          <a:xfrm>
            <a:off x="6333292" y="3571399"/>
            <a:ext cx="491728" cy="491728"/>
          </a:xfrm>
          <a:prstGeom prst="roundRect">
            <a:avLst>
              <a:gd name="adj" fmla="val 18671"/>
            </a:avLst>
          </a:prstGeom>
          <a:solidFill>
            <a:srgbClr val="790709"/>
          </a:solidFill>
          <a:ln w="7620">
            <a:solidFill>
              <a:srgbClr val="922022"/>
            </a:solidFill>
            <a:prstDash val="solid"/>
          </a:ln>
        </p:spPr>
      </p:sp>
      <p:sp>
        <p:nvSpPr>
          <p:cNvPr id="12" name="Text 9"/>
          <p:cNvSpPr/>
          <p:nvPr/>
        </p:nvSpPr>
        <p:spPr>
          <a:xfrm>
            <a:off x="6499860" y="3671530"/>
            <a:ext cx="158591" cy="291465"/>
          </a:xfrm>
          <a:prstGeom prst="rect">
            <a:avLst/>
          </a:prstGeom>
          <a:noFill/>
          <a:ln/>
        </p:spPr>
        <p:txBody>
          <a:bodyPr wrap="none" lIns="0" tIns="0" rIns="0" bIns="0" rtlCol="0" anchor="t"/>
          <a:lstStyle/>
          <a:p>
            <a:pPr marL="0" indent="0" algn="ctr">
              <a:lnSpc>
                <a:spcPts val="2250"/>
              </a:lnSpc>
              <a:buNone/>
            </a:pPr>
            <a:r>
              <a:rPr lang="en-US" sz="2250" dirty="0">
                <a:solidFill>
                  <a:srgbClr val="E5E0DF"/>
                </a:solidFill>
                <a:latin typeface="Barlow Medium" pitchFamily="34" charset="0"/>
                <a:ea typeface="Barlow Medium" pitchFamily="34" charset="-122"/>
                <a:cs typeface="Barlow Medium" pitchFamily="34" charset="-120"/>
              </a:rPr>
              <a:t>2</a:t>
            </a:r>
            <a:endParaRPr lang="en-US" sz="2250" dirty="0"/>
          </a:p>
        </p:txBody>
      </p:sp>
      <p:sp>
        <p:nvSpPr>
          <p:cNvPr id="13" name="Text 10"/>
          <p:cNvSpPr/>
          <p:nvPr/>
        </p:nvSpPr>
        <p:spPr>
          <a:xfrm>
            <a:off x="7781330" y="3544014"/>
            <a:ext cx="2428756" cy="303609"/>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Barlow Medium" pitchFamily="34" charset="0"/>
                <a:ea typeface="Barlow Medium" pitchFamily="34" charset="-122"/>
                <a:cs typeface="Barlow Medium" pitchFamily="34" charset="-120"/>
              </a:rPr>
              <a:t>Popular Titles</a:t>
            </a:r>
            <a:endParaRPr lang="en-US" sz="1900" dirty="0"/>
          </a:p>
        </p:txBody>
      </p:sp>
      <p:sp>
        <p:nvSpPr>
          <p:cNvPr id="14" name="Text 11"/>
          <p:cNvSpPr/>
          <p:nvPr/>
        </p:nvSpPr>
        <p:spPr>
          <a:xfrm>
            <a:off x="7781330" y="3978712"/>
            <a:ext cx="6084094" cy="699373"/>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The "Avengers" series is highly popular, with high viewership ratings.</a:t>
            </a:r>
            <a:endParaRPr lang="en-US" sz="1700" dirty="0"/>
          </a:p>
        </p:txBody>
      </p:sp>
      <p:sp>
        <p:nvSpPr>
          <p:cNvPr id="15" name="Shape 12"/>
          <p:cNvSpPr/>
          <p:nvPr/>
        </p:nvSpPr>
        <p:spPr>
          <a:xfrm>
            <a:off x="6794540" y="5591532"/>
            <a:ext cx="764977" cy="30480"/>
          </a:xfrm>
          <a:prstGeom prst="roundRect">
            <a:avLst>
              <a:gd name="adj" fmla="val 301209"/>
            </a:avLst>
          </a:prstGeom>
          <a:solidFill>
            <a:srgbClr val="922022"/>
          </a:solidFill>
          <a:ln/>
        </p:spPr>
      </p:sp>
      <p:sp>
        <p:nvSpPr>
          <p:cNvPr id="16" name="Shape 13"/>
          <p:cNvSpPr/>
          <p:nvPr/>
        </p:nvSpPr>
        <p:spPr>
          <a:xfrm>
            <a:off x="6333292" y="5360908"/>
            <a:ext cx="491728" cy="491728"/>
          </a:xfrm>
          <a:prstGeom prst="roundRect">
            <a:avLst>
              <a:gd name="adj" fmla="val 18671"/>
            </a:avLst>
          </a:prstGeom>
          <a:solidFill>
            <a:srgbClr val="790709"/>
          </a:solidFill>
          <a:ln w="7620">
            <a:solidFill>
              <a:srgbClr val="922022"/>
            </a:solidFill>
            <a:prstDash val="solid"/>
          </a:ln>
        </p:spPr>
      </p:sp>
      <p:sp>
        <p:nvSpPr>
          <p:cNvPr id="17" name="Text 14"/>
          <p:cNvSpPr/>
          <p:nvPr/>
        </p:nvSpPr>
        <p:spPr>
          <a:xfrm>
            <a:off x="6502718" y="5461040"/>
            <a:ext cx="152757" cy="291465"/>
          </a:xfrm>
          <a:prstGeom prst="rect">
            <a:avLst/>
          </a:prstGeom>
          <a:noFill/>
          <a:ln/>
        </p:spPr>
        <p:txBody>
          <a:bodyPr wrap="none" lIns="0" tIns="0" rIns="0" bIns="0" rtlCol="0" anchor="t"/>
          <a:lstStyle/>
          <a:p>
            <a:pPr marL="0" indent="0" algn="ctr">
              <a:lnSpc>
                <a:spcPts val="2250"/>
              </a:lnSpc>
              <a:buNone/>
            </a:pPr>
            <a:r>
              <a:rPr lang="en-US" sz="2250" dirty="0">
                <a:solidFill>
                  <a:srgbClr val="E5E0DF"/>
                </a:solidFill>
                <a:latin typeface="Barlow Medium" pitchFamily="34" charset="0"/>
                <a:ea typeface="Barlow Medium" pitchFamily="34" charset="-122"/>
                <a:cs typeface="Barlow Medium" pitchFamily="34" charset="-120"/>
              </a:rPr>
              <a:t>3</a:t>
            </a:r>
            <a:endParaRPr lang="en-US" sz="2250" dirty="0"/>
          </a:p>
        </p:txBody>
      </p:sp>
      <p:sp>
        <p:nvSpPr>
          <p:cNvPr id="18" name="Text 15"/>
          <p:cNvSpPr/>
          <p:nvPr/>
        </p:nvSpPr>
        <p:spPr>
          <a:xfrm>
            <a:off x="7781330" y="5333524"/>
            <a:ext cx="2428756" cy="303609"/>
          </a:xfrm>
          <a:prstGeom prst="rect">
            <a:avLst/>
          </a:prstGeom>
          <a:noFill/>
          <a:ln/>
        </p:spPr>
        <p:txBody>
          <a:bodyPr wrap="none" lIns="0" tIns="0" rIns="0" bIns="0" rtlCol="0" anchor="t"/>
          <a:lstStyle/>
          <a:p>
            <a:pPr marL="0" indent="0" algn="l">
              <a:lnSpc>
                <a:spcPts val="2350"/>
              </a:lnSpc>
              <a:buNone/>
            </a:pPr>
            <a:r>
              <a:rPr lang="en-US" sz="1900" dirty="0">
                <a:solidFill>
                  <a:srgbClr val="E5E0DF"/>
                </a:solidFill>
                <a:latin typeface="Barlow Medium" pitchFamily="34" charset="0"/>
                <a:ea typeface="Barlow Medium" pitchFamily="34" charset="-122"/>
                <a:cs typeface="Barlow Medium" pitchFamily="34" charset="-120"/>
              </a:rPr>
              <a:t>Critical Reception</a:t>
            </a:r>
            <a:endParaRPr lang="en-US" sz="1900" dirty="0"/>
          </a:p>
        </p:txBody>
      </p:sp>
      <p:sp>
        <p:nvSpPr>
          <p:cNvPr id="19" name="Text 16"/>
          <p:cNvSpPr/>
          <p:nvPr/>
        </p:nvSpPr>
        <p:spPr>
          <a:xfrm>
            <a:off x="7781330" y="5768221"/>
            <a:ext cx="6084094" cy="699373"/>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Barlow" pitchFamily="34" charset="0"/>
                <a:ea typeface="Barlow" pitchFamily="34" charset="-122"/>
                <a:cs typeface="Barlow" pitchFamily="34" charset="-120"/>
              </a:rPr>
              <a:t>Action movies often garner critical acclaim, with awards for visual effects and action sequences.</a:t>
            </a:r>
            <a:endParaRPr lang="en-US" sz="1700" dirty="0"/>
          </a:p>
        </p:txBody>
      </p:sp>
      <p:sp>
        <p:nvSpPr>
          <p:cNvPr id="20" name="Text 17"/>
          <p:cNvSpPr/>
          <p:nvPr/>
        </p:nvSpPr>
        <p:spPr>
          <a:xfrm>
            <a:off x="6251377" y="6931938"/>
            <a:ext cx="7614047" cy="699373"/>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Barlow" pitchFamily="34" charset="0"/>
                <a:ea typeface="Barlow" pitchFamily="34" charset="-122"/>
                <a:cs typeface="Barlow" pitchFamily="34" charset="-120"/>
              </a:rPr>
              <a:t>Action movies have a distinct profile. The "Avengers" series is a notable example with high viewership and critical acclaim.</a:t>
            </a:r>
            <a:endParaRPr lang="en-US" sz="1700" dirty="0"/>
          </a:p>
        </p:txBody>
      </p:sp>
      <p:sp>
        <p:nvSpPr>
          <p:cNvPr id="21" name="Rectangle 20">
            <a:extLst>
              <a:ext uri="{FF2B5EF4-FFF2-40B4-BE49-F238E27FC236}">
                <a16:creationId xmlns:a16="http://schemas.microsoft.com/office/drawing/2014/main" id="{69471007-74E6-3CBB-50E9-6BE469F19E39}"/>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6402" y="929283"/>
            <a:ext cx="7671197" cy="1168718"/>
          </a:xfrm>
          <a:prstGeom prst="rect">
            <a:avLst/>
          </a:prstGeom>
          <a:noFill/>
          <a:ln/>
        </p:spPr>
        <p:txBody>
          <a:bodyPr wrap="square" lIns="0" tIns="0" rIns="0" bIns="0" rtlCol="0" anchor="t"/>
          <a:lstStyle/>
          <a:p>
            <a:pPr marL="0" indent="0">
              <a:lnSpc>
                <a:spcPts val="4600"/>
              </a:lnSpc>
              <a:buNone/>
            </a:pPr>
            <a:r>
              <a:rPr lang="en-US" sz="3650" dirty="0">
                <a:solidFill>
                  <a:srgbClr val="FFFFFF"/>
                </a:solidFill>
                <a:latin typeface="Barlow Medium" pitchFamily="34" charset="0"/>
                <a:ea typeface="Barlow Medium" pitchFamily="34" charset="-122"/>
                <a:cs typeface="Barlow Medium" pitchFamily="34" charset="-120"/>
              </a:rPr>
              <a:t>Viewer Preferences: A Strong Affinity for Drama and Comedy</a:t>
            </a:r>
            <a:endParaRPr lang="en-US" sz="3650" dirty="0"/>
          </a:p>
        </p:txBody>
      </p:sp>
      <p:sp>
        <p:nvSpPr>
          <p:cNvPr id="4" name="Shape 1"/>
          <p:cNvSpPr/>
          <p:nvPr/>
        </p:nvSpPr>
        <p:spPr>
          <a:xfrm>
            <a:off x="736402" y="2650212"/>
            <a:ext cx="473393" cy="473393"/>
          </a:xfrm>
          <a:prstGeom prst="roundRect">
            <a:avLst>
              <a:gd name="adj" fmla="val 18669"/>
            </a:avLst>
          </a:prstGeom>
          <a:solidFill>
            <a:srgbClr val="790709"/>
          </a:solidFill>
          <a:ln w="7620">
            <a:solidFill>
              <a:srgbClr val="922022"/>
            </a:solidFill>
            <a:prstDash val="solid"/>
          </a:ln>
        </p:spPr>
      </p:sp>
      <p:sp>
        <p:nvSpPr>
          <p:cNvPr id="5" name="Text 2"/>
          <p:cNvSpPr/>
          <p:nvPr/>
        </p:nvSpPr>
        <p:spPr>
          <a:xfrm>
            <a:off x="923687" y="2746653"/>
            <a:ext cx="98703" cy="280511"/>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Barlow Medium" pitchFamily="34" charset="0"/>
                <a:ea typeface="Barlow Medium" pitchFamily="34" charset="-122"/>
                <a:cs typeface="Barlow Medium" pitchFamily="34" charset="-120"/>
              </a:rPr>
              <a:t>1</a:t>
            </a:r>
            <a:endParaRPr lang="en-US" sz="2200" dirty="0"/>
          </a:p>
        </p:txBody>
      </p:sp>
      <p:sp>
        <p:nvSpPr>
          <p:cNvPr id="6" name="Text 3"/>
          <p:cNvSpPr/>
          <p:nvPr/>
        </p:nvSpPr>
        <p:spPr>
          <a:xfrm>
            <a:off x="1420178" y="2650212"/>
            <a:ext cx="2337911" cy="292298"/>
          </a:xfrm>
          <a:prstGeom prst="rect">
            <a:avLst/>
          </a:prstGeom>
          <a:noFill/>
          <a:ln/>
        </p:spPr>
        <p:txBody>
          <a:bodyPr wrap="none" lIns="0" tIns="0" rIns="0" bIns="0" rtlCol="0" anchor="t"/>
          <a:lstStyle/>
          <a:p>
            <a:pPr marL="0" indent="0">
              <a:lnSpc>
                <a:spcPts val="2300"/>
              </a:lnSpc>
              <a:buNone/>
            </a:pPr>
            <a:r>
              <a:rPr lang="en-US" sz="1800" dirty="0">
                <a:solidFill>
                  <a:srgbClr val="E5E0DF"/>
                </a:solidFill>
                <a:latin typeface="Barlow Medium" pitchFamily="34" charset="0"/>
                <a:ea typeface="Barlow Medium" pitchFamily="34" charset="-122"/>
                <a:cs typeface="Barlow Medium" pitchFamily="34" charset="-120"/>
              </a:rPr>
              <a:t>Drama Dominates</a:t>
            </a:r>
            <a:endParaRPr lang="en-US" sz="1800" dirty="0"/>
          </a:p>
        </p:txBody>
      </p:sp>
      <p:sp>
        <p:nvSpPr>
          <p:cNvPr id="7" name="Text 4"/>
          <p:cNvSpPr/>
          <p:nvPr/>
        </p:nvSpPr>
        <p:spPr>
          <a:xfrm>
            <a:off x="1420178" y="3068717"/>
            <a:ext cx="3046690" cy="2356128"/>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Barlow" pitchFamily="34" charset="0"/>
                <a:ea typeface="Barlow" pitchFamily="34" charset="-122"/>
                <a:cs typeface="Barlow" pitchFamily="34" charset="-120"/>
              </a:rPr>
              <a:t>Our analysis revealed a clear preference for dramatic content among Disney+HotStar viewers. This suggests a strong interest in compelling narratives, character development, and emotional depth.</a:t>
            </a:r>
            <a:endParaRPr lang="en-US" sz="1650" dirty="0"/>
          </a:p>
        </p:txBody>
      </p:sp>
      <p:sp>
        <p:nvSpPr>
          <p:cNvPr id="8" name="Shape 5"/>
          <p:cNvSpPr/>
          <p:nvPr/>
        </p:nvSpPr>
        <p:spPr>
          <a:xfrm>
            <a:off x="4677251" y="2650212"/>
            <a:ext cx="473393" cy="473393"/>
          </a:xfrm>
          <a:prstGeom prst="roundRect">
            <a:avLst>
              <a:gd name="adj" fmla="val 18669"/>
            </a:avLst>
          </a:prstGeom>
          <a:solidFill>
            <a:srgbClr val="790709"/>
          </a:solidFill>
          <a:ln w="7620">
            <a:solidFill>
              <a:srgbClr val="922022"/>
            </a:solidFill>
            <a:prstDash val="solid"/>
          </a:ln>
        </p:spPr>
      </p:sp>
      <p:sp>
        <p:nvSpPr>
          <p:cNvPr id="9" name="Text 6"/>
          <p:cNvSpPr/>
          <p:nvPr/>
        </p:nvSpPr>
        <p:spPr>
          <a:xfrm>
            <a:off x="4837628" y="2746653"/>
            <a:ext cx="152638" cy="280511"/>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Barlow Medium" pitchFamily="34" charset="0"/>
                <a:ea typeface="Barlow Medium" pitchFamily="34" charset="-122"/>
                <a:cs typeface="Barlow Medium" pitchFamily="34" charset="-120"/>
              </a:rPr>
              <a:t>2</a:t>
            </a:r>
            <a:endParaRPr lang="en-US" sz="2200" dirty="0"/>
          </a:p>
        </p:txBody>
      </p:sp>
      <p:sp>
        <p:nvSpPr>
          <p:cNvPr id="10" name="Text 7"/>
          <p:cNvSpPr/>
          <p:nvPr/>
        </p:nvSpPr>
        <p:spPr>
          <a:xfrm>
            <a:off x="5361027" y="2650212"/>
            <a:ext cx="2337911" cy="292298"/>
          </a:xfrm>
          <a:prstGeom prst="rect">
            <a:avLst/>
          </a:prstGeom>
          <a:noFill/>
          <a:ln/>
        </p:spPr>
        <p:txBody>
          <a:bodyPr wrap="none" lIns="0" tIns="0" rIns="0" bIns="0" rtlCol="0" anchor="t"/>
          <a:lstStyle/>
          <a:p>
            <a:pPr marL="0" indent="0">
              <a:lnSpc>
                <a:spcPts val="2300"/>
              </a:lnSpc>
              <a:buNone/>
            </a:pPr>
            <a:r>
              <a:rPr lang="en-US" sz="1800" dirty="0">
                <a:solidFill>
                  <a:srgbClr val="E5E0DF"/>
                </a:solidFill>
                <a:latin typeface="Barlow Medium" pitchFamily="34" charset="0"/>
                <a:ea typeface="Barlow Medium" pitchFamily="34" charset="-122"/>
                <a:cs typeface="Barlow Medium" pitchFamily="34" charset="-120"/>
              </a:rPr>
              <a:t>Comedy Conquers</a:t>
            </a:r>
            <a:endParaRPr lang="en-US" sz="1800" dirty="0"/>
          </a:p>
        </p:txBody>
      </p:sp>
      <p:sp>
        <p:nvSpPr>
          <p:cNvPr id="11" name="Text 8"/>
          <p:cNvSpPr/>
          <p:nvPr/>
        </p:nvSpPr>
        <p:spPr>
          <a:xfrm>
            <a:off x="5361027" y="3068717"/>
            <a:ext cx="3046690" cy="2019538"/>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Barlow" pitchFamily="34" charset="0"/>
                <a:ea typeface="Barlow" pitchFamily="34" charset="-122"/>
                <a:cs typeface="Barlow" pitchFamily="34" charset="-120"/>
              </a:rPr>
              <a:t>Comedy films consistently rank among the most popular on Disney+HotStar. This indicates a strong desire for lighthearted entertainment and a need for escapism and laughter.</a:t>
            </a:r>
            <a:endParaRPr lang="en-US" sz="1650" dirty="0"/>
          </a:p>
        </p:txBody>
      </p:sp>
      <p:sp>
        <p:nvSpPr>
          <p:cNvPr id="12" name="Shape 9"/>
          <p:cNvSpPr/>
          <p:nvPr/>
        </p:nvSpPr>
        <p:spPr>
          <a:xfrm>
            <a:off x="736402" y="5871924"/>
            <a:ext cx="473393" cy="473393"/>
          </a:xfrm>
          <a:prstGeom prst="roundRect">
            <a:avLst>
              <a:gd name="adj" fmla="val 18669"/>
            </a:avLst>
          </a:prstGeom>
          <a:solidFill>
            <a:srgbClr val="790709"/>
          </a:solidFill>
          <a:ln w="7620">
            <a:solidFill>
              <a:srgbClr val="922022"/>
            </a:solidFill>
            <a:prstDash val="solid"/>
          </a:ln>
        </p:spPr>
      </p:sp>
      <p:sp>
        <p:nvSpPr>
          <p:cNvPr id="13" name="Text 10"/>
          <p:cNvSpPr/>
          <p:nvPr/>
        </p:nvSpPr>
        <p:spPr>
          <a:xfrm>
            <a:off x="899517" y="5968365"/>
            <a:ext cx="147042" cy="280511"/>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Barlow Medium" pitchFamily="34" charset="0"/>
                <a:ea typeface="Barlow Medium" pitchFamily="34" charset="-122"/>
                <a:cs typeface="Barlow Medium" pitchFamily="34" charset="-120"/>
              </a:rPr>
              <a:t>3</a:t>
            </a:r>
            <a:endParaRPr lang="en-US" sz="2200" dirty="0"/>
          </a:p>
        </p:txBody>
      </p:sp>
      <p:sp>
        <p:nvSpPr>
          <p:cNvPr id="14" name="Text 11"/>
          <p:cNvSpPr/>
          <p:nvPr/>
        </p:nvSpPr>
        <p:spPr>
          <a:xfrm>
            <a:off x="1420178" y="5871924"/>
            <a:ext cx="3045619" cy="292298"/>
          </a:xfrm>
          <a:prstGeom prst="rect">
            <a:avLst/>
          </a:prstGeom>
          <a:noFill/>
          <a:ln/>
        </p:spPr>
        <p:txBody>
          <a:bodyPr wrap="none" lIns="0" tIns="0" rIns="0" bIns="0" rtlCol="0" anchor="t"/>
          <a:lstStyle/>
          <a:p>
            <a:pPr marL="0" indent="0">
              <a:lnSpc>
                <a:spcPts val="2300"/>
              </a:lnSpc>
              <a:buNone/>
            </a:pPr>
            <a:r>
              <a:rPr lang="en-US" sz="1800" dirty="0">
                <a:solidFill>
                  <a:srgbClr val="E5E0DF"/>
                </a:solidFill>
                <a:latin typeface="Barlow Medium" pitchFamily="34" charset="0"/>
                <a:ea typeface="Barlow Medium" pitchFamily="34" charset="-122"/>
                <a:cs typeface="Barlow Medium" pitchFamily="34" charset="-120"/>
              </a:rPr>
              <a:t>Content Strategy Implications</a:t>
            </a:r>
            <a:endParaRPr lang="en-US" sz="1800" dirty="0"/>
          </a:p>
        </p:txBody>
      </p:sp>
      <p:sp>
        <p:nvSpPr>
          <p:cNvPr id="15" name="Text 12"/>
          <p:cNvSpPr/>
          <p:nvPr/>
        </p:nvSpPr>
        <p:spPr>
          <a:xfrm>
            <a:off x="1420178" y="6290429"/>
            <a:ext cx="6987421" cy="1009769"/>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Barlow" pitchFamily="34" charset="0"/>
                <a:ea typeface="Barlow" pitchFamily="34" charset="-122"/>
                <a:cs typeface="Barlow" pitchFamily="34" charset="-120"/>
              </a:rPr>
              <a:t>Investing in high-quality drama and comedy productions should be a core focus of Disney+HotStar's content strategy. The data clearly suggests that these genres resonate most with viewers.</a:t>
            </a:r>
            <a:endParaRPr lang="en-US" sz="16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0417" y="713065"/>
            <a:ext cx="7735967" cy="1117521"/>
          </a:xfrm>
          <a:prstGeom prst="rect">
            <a:avLst/>
          </a:prstGeom>
          <a:noFill/>
          <a:ln/>
        </p:spPr>
        <p:txBody>
          <a:bodyPr wrap="square" lIns="0" tIns="0" rIns="0" bIns="0" rtlCol="0" anchor="t"/>
          <a:lstStyle/>
          <a:p>
            <a:pPr marL="0" indent="0">
              <a:lnSpc>
                <a:spcPts val="4400"/>
              </a:lnSpc>
              <a:buNone/>
            </a:pPr>
            <a:r>
              <a:rPr lang="en-US" sz="3500" dirty="0">
                <a:solidFill>
                  <a:srgbClr val="FFFFFF"/>
                </a:solidFill>
                <a:latin typeface="Barlow Medium" pitchFamily="34" charset="0"/>
                <a:ea typeface="Barlow Medium" pitchFamily="34" charset="-122"/>
                <a:cs typeface="Barlow Medium" pitchFamily="34" charset="-120"/>
              </a:rPr>
              <a:t>Content Trends: A Rise in Movie Releases</a:t>
            </a:r>
            <a:endParaRPr lang="en-US" sz="3500" dirty="0"/>
          </a:p>
        </p:txBody>
      </p:sp>
      <p:sp>
        <p:nvSpPr>
          <p:cNvPr id="4" name="Shape 1"/>
          <p:cNvSpPr/>
          <p:nvPr/>
        </p:nvSpPr>
        <p:spPr>
          <a:xfrm>
            <a:off x="6480691" y="2132290"/>
            <a:ext cx="22860" cy="5384125"/>
          </a:xfrm>
          <a:prstGeom prst="roundRect">
            <a:avLst>
              <a:gd name="adj" fmla="val 369608"/>
            </a:avLst>
          </a:prstGeom>
          <a:solidFill>
            <a:srgbClr val="922022"/>
          </a:solidFill>
          <a:ln/>
        </p:spPr>
      </p:sp>
      <p:sp>
        <p:nvSpPr>
          <p:cNvPr id="5" name="Shape 2"/>
          <p:cNvSpPr/>
          <p:nvPr/>
        </p:nvSpPr>
        <p:spPr>
          <a:xfrm>
            <a:off x="6695539" y="2573298"/>
            <a:ext cx="704017" cy="22860"/>
          </a:xfrm>
          <a:prstGeom prst="roundRect">
            <a:avLst>
              <a:gd name="adj" fmla="val 369608"/>
            </a:avLst>
          </a:prstGeom>
          <a:solidFill>
            <a:srgbClr val="922022"/>
          </a:solidFill>
          <a:ln/>
        </p:spPr>
      </p:sp>
      <p:sp>
        <p:nvSpPr>
          <p:cNvPr id="6" name="Shape 3"/>
          <p:cNvSpPr/>
          <p:nvPr/>
        </p:nvSpPr>
        <p:spPr>
          <a:xfrm>
            <a:off x="6265843" y="2358509"/>
            <a:ext cx="452557" cy="452557"/>
          </a:xfrm>
          <a:prstGeom prst="roundRect">
            <a:avLst>
              <a:gd name="adj" fmla="val 18670"/>
            </a:avLst>
          </a:prstGeom>
          <a:solidFill>
            <a:srgbClr val="790709"/>
          </a:solidFill>
          <a:ln w="7620">
            <a:solidFill>
              <a:srgbClr val="922022"/>
            </a:solidFill>
            <a:prstDash val="solid"/>
          </a:ln>
        </p:spPr>
      </p:sp>
      <p:sp>
        <p:nvSpPr>
          <p:cNvPr id="7" name="Text 4"/>
          <p:cNvSpPr/>
          <p:nvPr/>
        </p:nvSpPr>
        <p:spPr>
          <a:xfrm>
            <a:off x="6444913" y="2450663"/>
            <a:ext cx="94417" cy="268248"/>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Barlow Medium" pitchFamily="34" charset="0"/>
                <a:ea typeface="Barlow Medium" pitchFamily="34" charset="-122"/>
                <a:cs typeface="Barlow Medium" pitchFamily="34" charset="-120"/>
              </a:rPr>
              <a:t>1</a:t>
            </a:r>
            <a:endParaRPr lang="en-US" sz="2100" dirty="0"/>
          </a:p>
        </p:txBody>
      </p:sp>
      <p:sp>
        <p:nvSpPr>
          <p:cNvPr id="8" name="Text 5"/>
          <p:cNvSpPr/>
          <p:nvPr/>
        </p:nvSpPr>
        <p:spPr>
          <a:xfrm>
            <a:off x="7598569" y="2333387"/>
            <a:ext cx="2235160" cy="279321"/>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Barlow Medium" pitchFamily="34" charset="0"/>
                <a:ea typeface="Barlow Medium" pitchFamily="34" charset="-122"/>
                <a:cs typeface="Barlow Medium" pitchFamily="34" charset="-120"/>
              </a:rPr>
              <a:t>Year 1: Steady Growth</a:t>
            </a:r>
            <a:endParaRPr lang="en-US" sz="1750" dirty="0"/>
          </a:p>
        </p:txBody>
      </p:sp>
      <p:sp>
        <p:nvSpPr>
          <p:cNvPr id="9" name="Text 6"/>
          <p:cNvSpPr/>
          <p:nvPr/>
        </p:nvSpPr>
        <p:spPr>
          <a:xfrm>
            <a:off x="7598569" y="2733318"/>
            <a:ext cx="6327815" cy="643890"/>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Barlow" pitchFamily="34" charset="0"/>
                <a:ea typeface="Barlow" pitchFamily="34" charset="-122"/>
                <a:cs typeface="Barlow" pitchFamily="34" charset="-120"/>
              </a:rPr>
              <a:t>In the first year, Disney+HotStar experienced a steady increase in movie releases, signaling a strong commitment to expanding its content library.</a:t>
            </a:r>
            <a:endParaRPr lang="en-US" sz="1550" dirty="0"/>
          </a:p>
        </p:txBody>
      </p:sp>
      <p:sp>
        <p:nvSpPr>
          <p:cNvPr id="10" name="Shape 7"/>
          <p:cNvSpPr/>
          <p:nvPr/>
        </p:nvSpPr>
        <p:spPr>
          <a:xfrm>
            <a:off x="6695539" y="4220408"/>
            <a:ext cx="704017" cy="22860"/>
          </a:xfrm>
          <a:prstGeom prst="roundRect">
            <a:avLst>
              <a:gd name="adj" fmla="val 369608"/>
            </a:avLst>
          </a:prstGeom>
          <a:solidFill>
            <a:srgbClr val="922022"/>
          </a:solidFill>
          <a:ln/>
        </p:spPr>
      </p:sp>
      <p:sp>
        <p:nvSpPr>
          <p:cNvPr id="11" name="Shape 8"/>
          <p:cNvSpPr/>
          <p:nvPr/>
        </p:nvSpPr>
        <p:spPr>
          <a:xfrm>
            <a:off x="6265843" y="4005620"/>
            <a:ext cx="452557" cy="452557"/>
          </a:xfrm>
          <a:prstGeom prst="roundRect">
            <a:avLst>
              <a:gd name="adj" fmla="val 18670"/>
            </a:avLst>
          </a:prstGeom>
          <a:solidFill>
            <a:srgbClr val="790709"/>
          </a:solidFill>
          <a:ln w="7620">
            <a:solidFill>
              <a:srgbClr val="922022"/>
            </a:solidFill>
            <a:prstDash val="solid"/>
          </a:ln>
        </p:spPr>
      </p:sp>
      <p:sp>
        <p:nvSpPr>
          <p:cNvPr id="12" name="Text 9"/>
          <p:cNvSpPr/>
          <p:nvPr/>
        </p:nvSpPr>
        <p:spPr>
          <a:xfrm>
            <a:off x="6419076" y="4097774"/>
            <a:ext cx="145971" cy="268248"/>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Barlow Medium" pitchFamily="34" charset="0"/>
                <a:ea typeface="Barlow Medium" pitchFamily="34" charset="-122"/>
                <a:cs typeface="Barlow Medium" pitchFamily="34" charset="-120"/>
              </a:rPr>
              <a:t>2</a:t>
            </a:r>
            <a:endParaRPr lang="en-US" sz="2100" dirty="0"/>
          </a:p>
        </p:txBody>
      </p:sp>
      <p:sp>
        <p:nvSpPr>
          <p:cNvPr id="13" name="Text 10"/>
          <p:cNvSpPr/>
          <p:nvPr/>
        </p:nvSpPr>
        <p:spPr>
          <a:xfrm>
            <a:off x="7598569" y="3980498"/>
            <a:ext cx="2654975" cy="279321"/>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Barlow Medium" pitchFamily="34" charset="0"/>
                <a:ea typeface="Barlow Medium" pitchFamily="34" charset="-122"/>
                <a:cs typeface="Barlow Medium" pitchFamily="34" charset="-120"/>
              </a:rPr>
              <a:t>Year 2: Accelerated Growth</a:t>
            </a:r>
            <a:endParaRPr lang="en-US" sz="1750" dirty="0"/>
          </a:p>
        </p:txBody>
      </p:sp>
      <p:sp>
        <p:nvSpPr>
          <p:cNvPr id="14" name="Text 11"/>
          <p:cNvSpPr/>
          <p:nvPr/>
        </p:nvSpPr>
        <p:spPr>
          <a:xfrm>
            <a:off x="7598569" y="4380428"/>
            <a:ext cx="6327815" cy="965835"/>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Barlow" pitchFamily="34" charset="0"/>
                <a:ea typeface="Barlow" pitchFamily="34" charset="-122"/>
                <a:cs typeface="Barlow" pitchFamily="34" charset="-120"/>
              </a:rPr>
              <a:t>The second year saw a significant acceleration in movie releases, suggesting a proactive approach to meeting the growing demands of viewers.</a:t>
            </a:r>
            <a:endParaRPr lang="en-US" sz="1550" dirty="0"/>
          </a:p>
        </p:txBody>
      </p:sp>
      <p:sp>
        <p:nvSpPr>
          <p:cNvPr id="15" name="Shape 12"/>
          <p:cNvSpPr/>
          <p:nvPr/>
        </p:nvSpPr>
        <p:spPr>
          <a:xfrm>
            <a:off x="6695539" y="6189464"/>
            <a:ext cx="704017" cy="22860"/>
          </a:xfrm>
          <a:prstGeom prst="roundRect">
            <a:avLst>
              <a:gd name="adj" fmla="val 369608"/>
            </a:avLst>
          </a:prstGeom>
          <a:solidFill>
            <a:srgbClr val="922022"/>
          </a:solidFill>
          <a:ln/>
        </p:spPr>
      </p:sp>
      <p:sp>
        <p:nvSpPr>
          <p:cNvPr id="16" name="Shape 13"/>
          <p:cNvSpPr/>
          <p:nvPr/>
        </p:nvSpPr>
        <p:spPr>
          <a:xfrm>
            <a:off x="6265843" y="5974675"/>
            <a:ext cx="452557" cy="452557"/>
          </a:xfrm>
          <a:prstGeom prst="roundRect">
            <a:avLst>
              <a:gd name="adj" fmla="val 18670"/>
            </a:avLst>
          </a:prstGeom>
          <a:solidFill>
            <a:srgbClr val="790709"/>
          </a:solidFill>
          <a:ln w="7620">
            <a:solidFill>
              <a:srgbClr val="922022"/>
            </a:solidFill>
            <a:prstDash val="solid"/>
          </a:ln>
        </p:spPr>
      </p:sp>
      <p:sp>
        <p:nvSpPr>
          <p:cNvPr id="17" name="Text 14"/>
          <p:cNvSpPr/>
          <p:nvPr/>
        </p:nvSpPr>
        <p:spPr>
          <a:xfrm>
            <a:off x="6421815" y="6066830"/>
            <a:ext cx="140613" cy="268248"/>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Barlow Medium" pitchFamily="34" charset="0"/>
                <a:ea typeface="Barlow Medium" pitchFamily="34" charset="-122"/>
                <a:cs typeface="Barlow Medium" pitchFamily="34" charset="-120"/>
              </a:rPr>
              <a:t>3</a:t>
            </a:r>
            <a:endParaRPr lang="en-US" sz="2100" dirty="0"/>
          </a:p>
        </p:txBody>
      </p:sp>
      <p:sp>
        <p:nvSpPr>
          <p:cNvPr id="18" name="Text 15"/>
          <p:cNvSpPr/>
          <p:nvPr/>
        </p:nvSpPr>
        <p:spPr>
          <a:xfrm>
            <a:off x="7598569" y="5949553"/>
            <a:ext cx="2861667" cy="279321"/>
          </a:xfrm>
          <a:prstGeom prst="rect">
            <a:avLst/>
          </a:prstGeom>
          <a:noFill/>
          <a:ln/>
        </p:spPr>
        <p:txBody>
          <a:bodyPr wrap="none" lIns="0" tIns="0" rIns="0" bIns="0" rtlCol="0" anchor="t"/>
          <a:lstStyle/>
          <a:p>
            <a:pPr marL="0" indent="0" algn="l">
              <a:lnSpc>
                <a:spcPts val="2200"/>
              </a:lnSpc>
              <a:buNone/>
            </a:pPr>
            <a:r>
              <a:rPr lang="en-US" sz="1750" dirty="0">
                <a:solidFill>
                  <a:srgbClr val="E5E0DF"/>
                </a:solidFill>
                <a:latin typeface="Barlow Medium" pitchFamily="34" charset="0"/>
                <a:ea typeface="Barlow Medium" pitchFamily="34" charset="-122"/>
                <a:cs typeface="Barlow Medium" pitchFamily="34" charset="-120"/>
              </a:rPr>
              <a:t>Year 3: Continued Momentum</a:t>
            </a:r>
            <a:endParaRPr lang="en-US" sz="1750" dirty="0"/>
          </a:p>
        </p:txBody>
      </p:sp>
      <p:sp>
        <p:nvSpPr>
          <p:cNvPr id="19" name="Text 16"/>
          <p:cNvSpPr/>
          <p:nvPr/>
        </p:nvSpPr>
        <p:spPr>
          <a:xfrm>
            <a:off x="7598569" y="6349484"/>
            <a:ext cx="6327815" cy="965835"/>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Barlow" pitchFamily="34" charset="0"/>
                <a:ea typeface="Barlow" pitchFamily="34" charset="-122"/>
                <a:cs typeface="Barlow" pitchFamily="34" charset="-120"/>
              </a:rPr>
              <a:t>The trend of increasing movie releases continued into the third year, indicating a sustained focus on providing a wide variety of content to attract and retain subscribers.</a:t>
            </a:r>
            <a:endParaRPr lang="en-US" sz="1550" dirty="0"/>
          </a:p>
        </p:txBody>
      </p:sp>
      <p:sp>
        <p:nvSpPr>
          <p:cNvPr id="20" name="Rectangle 19">
            <a:extLst>
              <a:ext uri="{FF2B5EF4-FFF2-40B4-BE49-F238E27FC236}">
                <a16:creationId xmlns:a16="http://schemas.microsoft.com/office/drawing/2014/main" id="{F27C1F10-634F-894B-7DC6-950A648EAD9D}"/>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0778" y="577334"/>
            <a:ext cx="4662845" cy="582811"/>
          </a:xfrm>
          <a:prstGeom prst="rect">
            <a:avLst/>
          </a:prstGeom>
          <a:noFill/>
          <a:ln/>
        </p:spPr>
        <p:txBody>
          <a:bodyPr wrap="none" lIns="0" tIns="0" rIns="0" bIns="0" rtlCol="0" anchor="t"/>
          <a:lstStyle/>
          <a:p>
            <a:pPr marL="0" indent="0">
              <a:lnSpc>
                <a:spcPts val="4550"/>
              </a:lnSpc>
              <a:buNone/>
            </a:pPr>
            <a:r>
              <a:rPr lang="en-US" sz="3650" dirty="0">
                <a:solidFill>
                  <a:srgbClr val="FFFFFF"/>
                </a:solidFill>
                <a:latin typeface="Barlow Medium" pitchFamily="34" charset="0"/>
                <a:ea typeface="Barlow Medium" pitchFamily="34" charset="-122"/>
                <a:cs typeface="Barlow Medium" pitchFamily="34" charset="-120"/>
              </a:rPr>
              <a:t>Introduction</a:t>
            </a:r>
            <a:endParaRPr lang="en-US" sz="3650" dirty="0"/>
          </a:p>
        </p:txBody>
      </p:sp>
      <p:sp>
        <p:nvSpPr>
          <p:cNvPr id="4" name="Text 1"/>
          <p:cNvSpPr/>
          <p:nvPr/>
        </p:nvSpPr>
        <p:spPr>
          <a:xfrm>
            <a:off x="6220778" y="1474827"/>
            <a:ext cx="7675245" cy="1006912"/>
          </a:xfrm>
          <a:prstGeom prst="rect">
            <a:avLst/>
          </a:prstGeom>
          <a:noFill/>
          <a:ln/>
        </p:spPr>
        <p:txBody>
          <a:bodyPr wrap="square" lIns="0" tIns="0" rIns="0" bIns="0" rtlCol="0" anchor="t"/>
          <a:lstStyle/>
          <a:p>
            <a:pPr marL="0" indent="0">
              <a:lnSpc>
                <a:spcPts val="2600"/>
              </a:lnSpc>
              <a:buNone/>
            </a:pPr>
            <a:r>
              <a:rPr lang="en-US" sz="1650" dirty="0">
                <a:solidFill>
                  <a:srgbClr val="E5E0DF"/>
                </a:solidFill>
                <a:latin typeface="Barlow" pitchFamily="34" charset="0"/>
                <a:ea typeface="Barlow" pitchFamily="34" charset="-122"/>
                <a:cs typeface="Barlow" pitchFamily="34" charset="-120"/>
              </a:rPr>
              <a:t>This project aims to analyze the Disney+HotStar movie dataset to extract meaningful insights and trends. The analysis will delve into various aspects of the data, such as genre distribution, running times, release years, and age ratings.</a:t>
            </a:r>
            <a:endParaRPr lang="en-US" sz="1650" dirty="0"/>
          </a:p>
        </p:txBody>
      </p:sp>
      <p:sp>
        <p:nvSpPr>
          <p:cNvPr id="5" name="Shape 2"/>
          <p:cNvSpPr/>
          <p:nvPr/>
        </p:nvSpPr>
        <p:spPr>
          <a:xfrm>
            <a:off x="6220778" y="2717721"/>
            <a:ext cx="3732728" cy="2865834"/>
          </a:xfrm>
          <a:prstGeom prst="roundRect">
            <a:avLst>
              <a:gd name="adj" fmla="val 3075"/>
            </a:avLst>
          </a:prstGeom>
          <a:solidFill>
            <a:srgbClr val="790709"/>
          </a:solidFill>
          <a:ln w="7620">
            <a:solidFill>
              <a:srgbClr val="922022"/>
            </a:solidFill>
            <a:prstDash val="solid"/>
          </a:ln>
        </p:spPr>
      </p:sp>
      <p:sp>
        <p:nvSpPr>
          <p:cNvPr id="6" name="Text 3"/>
          <p:cNvSpPr/>
          <p:nvPr/>
        </p:nvSpPr>
        <p:spPr>
          <a:xfrm>
            <a:off x="6438186" y="2935129"/>
            <a:ext cx="2872264" cy="291346"/>
          </a:xfrm>
          <a:prstGeom prst="rect">
            <a:avLst/>
          </a:prstGeom>
          <a:noFill/>
          <a:ln/>
        </p:spPr>
        <p:txBody>
          <a:bodyPr wrap="none" lIns="0" tIns="0" rIns="0" bIns="0" rtlCol="0" anchor="t"/>
          <a:lstStyle/>
          <a:p>
            <a:pPr marL="0" indent="0">
              <a:lnSpc>
                <a:spcPts val="2250"/>
              </a:lnSpc>
              <a:buNone/>
            </a:pPr>
            <a:r>
              <a:rPr lang="en-US" sz="1800" dirty="0">
                <a:solidFill>
                  <a:srgbClr val="E5E0DF"/>
                </a:solidFill>
                <a:latin typeface="Barlow Medium" pitchFamily="34" charset="0"/>
                <a:ea typeface="Barlow Medium" pitchFamily="34" charset="-122"/>
                <a:cs typeface="Barlow Medium" pitchFamily="34" charset="-120"/>
              </a:rPr>
              <a:t>Uncover Viewer Preferences</a:t>
            </a:r>
            <a:endParaRPr lang="en-US" sz="1800" dirty="0"/>
          </a:p>
        </p:txBody>
      </p:sp>
      <p:sp>
        <p:nvSpPr>
          <p:cNvPr id="7" name="Text 4"/>
          <p:cNvSpPr/>
          <p:nvPr/>
        </p:nvSpPr>
        <p:spPr>
          <a:xfrm>
            <a:off x="6438186" y="3352324"/>
            <a:ext cx="3297912" cy="1678186"/>
          </a:xfrm>
          <a:prstGeom prst="rect">
            <a:avLst/>
          </a:prstGeom>
          <a:noFill/>
          <a:ln/>
        </p:spPr>
        <p:txBody>
          <a:bodyPr wrap="square" lIns="0" tIns="0" rIns="0" bIns="0" rtlCol="0" anchor="t"/>
          <a:lstStyle/>
          <a:p>
            <a:pPr marL="0" indent="0">
              <a:lnSpc>
                <a:spcPts val="2600"/>
              </a:lnSpc>
              <a:buNone/>
            </a:pPr>
            <a:r>
              <a:rPr lang="en-US" sz="1650" dirty="0">
                <a:solidFill>
                  <a:srgbClr val="E5E0DF"/>
                </a:solidFill>
                <a:latin typeface="Barlow" pitchFamily="34" charset="0"/>
                <a:ea typeface="Barlow" pitchFamily="34" charset="-122"/>
                <a:cs typeface="Barlow" pitchFamily="34" charset="-120"/>
              </a:rPr>
              <a:t>By analyzing the popularity of different genres and age ratings, we can understand what types of movies viewers are most interested in.</a:t>
            </a:r>
            <a:endParaRPr lang="en-US" sz="1650" dirty="0"/>
          </a:p>
        </p:txBody>
      </p:sp>
      <p:sp>
        <p:nvSpPr>
          <p:cNvPr id="8" name="Shape 5"/>
          <p:cNvSpPr/>
          <p:nvPr/>
        </p:nvSpPr>
        <p:spPr>
          <a:xfrm>
            <a:off x="10163294" y="2717721"/>
            <a:ext cx="3732728" cy="2865834"/>
          </a:xfrm>
          <a:prstGeom prst="roundRect">
            <a:avLst>
              <a:gd name="adj" fmla="val 3075"/>
            </a:avLst>
          </a:prstGeom>
          <a:solidFill>
            <a:srgbClr val="790709"/>
          </a:solidFill>
          <a:ln w="7620">
            <a:solidFill>
              <a:srgbClr val="922022"/>
            </a:solidFill>
            <a:prstDash val="solid"/>
          </a:ln>
        </p:spPr>
      </p:sp>
      <p:sp>
        <p:nvSpPr>
          <p:cNvPr id="9" name="Text 6"/>
          <p:cNvSpPr/>
          <p:nvPr/>
        </p:nvSpPr>
        <p:spPr>
          <a:xfrm>
            <a:off x="10380702" y="2935129"/>
            <a:ext cx="2364581" cy="291346"/>
          </a:xfrm>
          <a:prstGeom prst="rect">
            <a:avLst/>
          </a:prstGeom>
          <a:noFill/>
          <a:ln/>
        </p:spPr>
        <p:txBody>
          <a:bodyPr wrap="none" lIns="0" tIns="0" rIns="0" bIns="0" rtlCol="0" anchor="t"/>
          <a:lstStyle/>
          <a:p>
            <a:pPr marL="0" indent="0">
              <a:lnSpc>
                <a:spcPts val="2250"/>
              </a:lnSpc>
              <a:buNone/>
            </a:pPr>
            <a:r>
              <a:rPr lang="en-US" sz="1800" dirty="0">
                <a:solidFill>
                  <a:srgbClr val="E5E0DF"/>
                </a:solidFill>
                <a:latin typeface="Barlow Medium" pitchFamily="34" charset="0"/>
                <a:ea typeface="Barlow Medium" pitchFamily="34" charset="-122"/>
                <a:cs typeface="Barlow Medium" pitchFamily="34" charset="-120"/>
              </a:rPr>
              <a:t>Guide Content Strategy</a:t>
            </a:r>
            <a:endParaRPr lang="en-US" sz="1800" dirty="0"/>
          </a:p>
        </p:txBody>
      </p:sp>
      <p:sp>
        <p:nvSpPr>
          <p:cNvPr id="10" name="Text 7"/>
          <p:cNvSpPr/>
          <p:nvPr/>
        </p:nvSpPr>
        <p:spPr>
          <a:xfrm>
            <a:off x="10380702" y="3352324"/>
            <a:ext cx="3297912" cy="2013823"/>
          </a:xfrm>
          <a:prstGeom prst="rect">
            <a:avLst/>
          </a:prstGeom>
          <a:noFill/>
          <a:ln/>
        </p:spPr>
        <p:txBody>
          <a:bodyPr wrap="square" lIns="0" tIns="0" rIns="0" bIns="0" rtlCol="0" anchor="t"/>
          <a:lstStyle/>
          <a:p>
            <a:pPr marL="0" indent="0">
              <a:lnSpc>
                <a:spcPts val="2600"/>
              </a:lnSpc>
              <a:buNone/>
            </a:pPr>
            <a:r>
              <a:rPr lang="en-US" sz="1650" dirty="0">
                <a:solidFill>
                  <a:srgbClr val="E5E0DF"/>
                </a:solidFill>
                <a:latin typeface="Barlow" pitchFamily="34" charset="0"/>
                <a:ea typeface="Barlow" pitchFamily="34" charset="-122"/>
                <a:cs typeface="Barlow" pitchFamily="34" charset="-120"/>
              </a:rPr>
              <a:t>This analysis will help inform content acquisition and development decisions, ensuring that the platform offers a diverse and appealing selection of movies for its viewers.</a:t>
            </a:r>
            <a:endParaRPr lang="en-US" sz="1650" dirty="0"/>
          </a:p>
        </p:txBody>
      </p:sp>
      <p:sp>
        <p:nvSpPr>
          <p:cNvPr id="11" name="Shape 8"/>
          <p:cNvSpPr/>
          <p:nvPr/>
        </p:nvSpPr>
        <p:spPr>
          <a:xfrm>
            <a:off x="6220778" y="5793343"/>
            <a:ext cx="7675245" cy="1858923"/>
          </a:xfrm>
          <a:prstGeom prst="roundRect">
            <a:avLst>
              <a:gd name="adj" fmla="val 4741"/>
            </a:avLst>
          </a:prstGeom>
          <a:solidFill>
            <a:srgbClr val="790709"/>
          </a:solidFill>
          <a:ln w="7620">
            <a:solidFill>
              <a:srgbClr val="922022"/>
            </a:solidFill>
            <a:prstDash val="solid"/>
          </a:ln>
        </p:spPr>
      </p:sp>
      <p:sp>
        <p:nvSpPr>
          <p:cNvPr id="12" name="Text 9"/>
          <p:cNvSpPr/>
          <p:nvPr/>
        </p:nvSpPr>
        <p:spPr>
          <a:xfrm>
            <a:off x="6438186" y="6010751"/>
            <a:ext cx="2721293" cy="291346"/>
          </a:xfrm>
          <a:prstGeom prst="rect">
            <a:avLst/>
          </a:prstGeom>
          <a:noFill/>
          <a:ln/>
        </p:spPr>
        <p:txBody>
          <a:bodyPr wrap="none" lIns="0" tIns="0" rIns="0" bIns="0" rtlCol="0" anchor="t"/>
          <a:lstStyle/>
          <a:p>
            <a:pPr marL="0" indent="0">
              <a:lnSpc>
                <a:spcPts val="2250"/>
              </a:lnSpc>
              <a:buNone/>
            </a:pPr>
            <a:r>
              <a:rPr lang="en-US" sz="1800" dirty="0">
                <a:solidFill>
                  <a:srgbClr val="E5E0DF"/>
                </a:solidFill>
                <a:latin typeface="Barlow Medium" pitchFamily="34" charset="0"/>
                <a:ea typeface="Barlow Medium" pitchFamily="34" charset="-122"/>
                <a:cs typeface="Barlow Medium" pitchFamily="34" charset="-120"/>
              </a:rPr>
              <a:t>Optimize Marketing Efforts</a:t>
            </a:r>
            <a:endParaRPr lang="en-US" sz="1800" dirty="0"/>
          </a:p>
        </p:txBody>
      </p:sp>
      <p:sp>
        <p:nvSpPr>
          <p:cNvPr id="13" name="Text 10"/>
          <p:cNvSpPr/>
          <p:nvPr/>
        </p:nvSpPr>
        <p:spPr>
          <a:xfrm>
            <a:off x="6438186" y="6427946"/>
            <a:ext cx="7240429" cy="1006912"/>
          </a:xfrm>
          <a:prstGeom prst="rect">
            <a:avLst/>
          </a:prstGeom>
          <a:noFill/>
          <a:ln/>
        </p:spPr>
        <p:txBody>
          <a:bodyPr wrap="square" lIns="0" tIns="0" rIns="0" bIns="0" rtlCol="0" anchor="t"/>
          <a:lstStyle/>
          <a:p>
            <a:pPr marL="0" indent="0">
              <a:lnSpc>
                <a:spcPts val="2600"/>
              </a:lnSpc>
              <a:buNone/>
            </a:pPr>
            <a:r>
              <a:rPr lang="en-US" sz="1650" dirty="0">
                <a:solidFill>
                  <a:srgbClr val="E5E0DF"/>
                </a:solidFill>
                <a:latin typeface="Barlow" pitchFamily="34" charset="0"/>
                <a:ea typeface="Barlow" pitchFamily="34" charset="-122"/>
                <a:cs typeface="Barlow" pitchFamily="34" charset="-120"/>
              </a:rPr>
              <a:t>Understanding viewer preferences can inform targeted marketing campaigns, reaching specific demographics with relevant movie recommendations and promotions.</a:t>
            </a:r>
            <a:endParaRPr lang="en-US" sz="1650" dirty="0"/>
          </a:p>
        </p:txBody>
      </p:sp>
      <p:sp>
        <p:nvSpPr>
          <p:cNvPr id="14" name="Rectangle 13">
            <a:extLst>
              <a:ext uri="{FF2B5EF4-FFF2-40B4-BE49-F238E27FC236}">
                <a16:creationId xmlns:a16="http://schemas.microsoft.com/office/drawing/2014/main" id="{B4690BF9-DA49-ABE5-9F54-ED5F36B3F351}"/>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4027" y="1003102"/>
            <a:ext cx="6617732" cy="622221"/>
          </a:xfrm>
          <a:prstGeom prst="rect">
            <a:avLst/>
          </a:prstGeom>
          <a:noFill/>
          <a:ln/>
        </p:spPr>
        <p:txBody>
          <a:bodyPr wrap="none" lIns="0" tIns="0" rIns="0" bIns="0" rtlCol="0" anchor="t"/>
          <a:lstStyle/>
          <a:p>
            <a:pPr marL="0" indent="0">
              <a:lnSpc>
                <a:spcPts val="4850"/>
              </a:lnSpc>
              <a:buNone/>
            </a:pPr>
            <a:r>
              <a:rPr lang="en-US" sz="3900" dirty="0">
                <a:solidFill>
                  <a:srgbClr val="FFFFFF"/>
                </a:solidFill>
                <a:latin typeface="Barlow Medium" pitchFamily="34" charset="0"/>
                <a:ea typeface="Barlow Medium" pitchFamily="34" charset="-122"/>
                <a:cs typeface="Barlow Medium" pitchFamily="34" charset="-120"/>
              </a:rPr>
              <a:t>Capitalizing on Content Trends</a:t>
            </a:r>
            <a:endParaRPr lang="en-US" sz="3900" dirty="0"/>
          </a:p>
        </p:txBody>
      </p:sp>
      <p:sp>
        <p:nvSpPr>
          <p:cNvPr id="4" name="Shape 1"/>
          <p:cNvSpPr/>
          <p:nvPr/>
        </p:nvSpPr>
        <p:spPr>
          <a:xfrm>
            <a:off x="784027" y="1961317"/>
            <a:ext cx="3676055" cy="3058001"/>
          </a:xfrm>
          <a:prstGeom prst="roundRect">
            <a:avLst>
              <a:gd name="adj" fmla="val 3077"/>
            </a:avLst>
          </a:prstGeom>
          <a:solidFill>
            <a:srgbClr val="790709"/>
          </a:solidFill>
          <a:ln w="7620">
            <a:solidFill>
              <a:srgbClr val="922022"/>
            </a:solidFill>
            <a:prstDash val="solid"/>
          </a:ln>
        </p:spPr>
      </p:sp>
      <p:sp>
        <p:nvSpPr>
          <p:cNvPr id="5" name="Text 2"/>
          <p:cNvSpPr/>
          <p:nvPr/>
        </p:nvSpPr>
        <p:spPr>
          <a:xfrm>
            <a:off x="1015603" y="2192893"/>
            <a:ext cx="2829639" cy="310991"/>
          </a:xfrm>
          <a:prstGeom prst="rect">
            <a:avLst/>
          </a:prstGeom>
          <a:noFill/>
          <a:ln/>
        </p:spPr>
        <p:txBody>
          <a:bodyPr wrap="none" lIns="0" tIns="0" rIns="0" bIns="0" rtlCol="0" anchor="t"/>
          <a:lstStyle/>
          <a:p>
            <a:pPr marL="0" indent="0">
              <a:lnSpc>
                <a:spcPts val="2400"/>
              </a:lnSpc>
              <a:buNone/>
            </a:pPr>
            <a:r>
              <a:rPr lang="en-US" sz="1950" dirty="0">
                <a:solidFill>
                  <a:srgbClr val="E5E0DF"/>
                </a:solidFill>
                <a:latin typeface="Barlow Medium" pitchFamily="34" charset="0"/>
                <a:ea typeface="Barlow Medium" pitchFamily="34" charset="-122"/>
                <a:cs typeface="Barlow Medium" pitchFamily="34" charset="-120"/>
              </a:rPr>
              <a:t>Expand on Popular Genres</a:t>
            </a:r>
            <a:endParaRPr lang="en-US" sz="1950" dirty="0"/>
          </a:p>
        </p:txBody>
      </p:sp>
      <p:sp>
        <p:nvSpPr>
          <p:cNvPr id="6" name="Text 3"/>
          <p:cNvSpPr/>
          <p:nvPr/>
        </p:nvSpPr>
        <p:spPr>
          <a:xfrm>
            <a:off x="1015603" y="2638187"/>
            <a:ext cx="3212902" cy="2149554"/>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Barlow" pitchFamily="34" charset="0"/>
                <a:ea typeface="Barlow" pitchFamily="34" charset="-122"/>
                <a:cs typeface="Barlow" pitchFamily="34" charset="-120"/>
              </a:rPr>
              <a:t>Continue to invest heavily in productions that cater to the highly popular Drama and Comedy genres, ensuring a steady stream of engaging content for viewers.</a:t>
            </a:r>
            <a:endParaRPr lang="en-US" sz="1750" dirty="0"/>
          </a:p>
        </p:txBody>
      </p:sp>
      <p:sp>
        <p:nvSpPr>
          <p:cNvPr id="7" name="Shape 4"/>
          <p:cNvSpPr/>
          <p:nvPr/>
        </p:nvSpPr>
        <p:spPr>
          <a:xfrm>
            <a:off x="4684038" y="1961317"/>
            <a:ext cx="3676055" cy="3058001"/>
          </a:xfrm>
          <a:prstGeom prst="roundRect">
            <a:avLst>
              <a:gd name="adj" fmla="val 3077"/>
            </a:avLst>
          </a:prstGeom>
          <a:solidFill>
            <a:srgbClr val="790709"/>
          </a:solidFill>
          <a:ln w="7620">
            <a:solidFill>
              <a:srgbClr val="922022"/>
            </a:solidFill>
            <a:prstDash val="solid"/>
          </a:ln>
        </p:spPr>
      </p:sp>
      <p:sp>
        <p:nvSpPr>
          <p:cNvPr id="8" name="Text 5"/>
          <p:cNvSpPr/>
          <p:nvPr/>
        </p:nvSpPr>
        <p:spPr>
          <a:xfrm>
            <a:off x="4915614" y="2192893"/>
            <a:ext cx="2738318" cy="310991"/>
          </a:xfrm>
          <a:prstGeom prst="rect">
            <a:avLst/>
          </a:prstGeom>
          <a:noFill/>
          <a:ln/>
        </p:spPr>
        <p:txBody>
          <a:bodyPr wrap="none" lIns="0" tIns="0" rIns="0" bIns="0" rtlCol="0" anchor="t"/>
          <a:lstStyle/>
          <a:p>
            <a:pPr marL="0" indent="0">
              <a:lnSpc>
                <a:spcPts val="2400"/>
              </a:lnSpc>
              <a:buNone/>
            </a:pPr>
            <a:r>
              <a:rPr lang="en-US" sz="1950" dirty="0">
                <a:solidFill>
                  <a:srgbClr val="E5E0DF"/>
                </a:solidFill>
                <a:latin typeface="Barlow Medium" pitchFamily="34" charset="0"/>
                <a:ea typeface="Barlow Medium" pitchFamily="34" charset="-122"/>
                <a:cs typeface="Barlow Medium" pitchFamily="34" charset="-120"/>
              </a:rPr>
              <a:t>Explore Emerging Genres</a:t>
            </a:r>
            <a:endParaRPr lang="en-US" sz="1950" dirty="0"/>
          </a:p>
        </p:txBody>
      </p:sp>
      <p:sp>
        <p:nvSpPr>
          <p:cNvPr id="9" name="Text 6"/>
          <p:cNvSpPr/>
          <p:nvPr/>
        </p:nvSpPr>
        <p:spPr>
          <a:xfrm>
            <a:off x="4915614" y="2638187"/>
            <a:ext cx="3212902" cy="2149554"/>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Barlow" pitchFamily="34" charset="0"/>
                <a:ea typeface="Barlow" pitchFamily="34" charset="-122"/>
                <a:cs typeface="Barlow" pitchFamily="34" charset="-120"/>
              </a:rPr>
              <a:t>Consider diversifying content offerings by exploring emerging genres like science fiction, fantasy, or action-adventure, while remaining mindful of audience preferences.</a:t>
            </a:r>
            <a:endParaRPr lang="en-US" sz="1750" dirty="0"/>
          </a:p>
        </p:txBody>
      </p:sp>
      <p:sp>
        <p:nvSpPr>
          <p:cNvPr id="10" name="Shape 7"/>
          <p:cNvSpPr/>
          <p:nvPr/>
        </p:nvSpPr>
        <p:spPr>
          <a:xfrm>
            <a:off x="784027" y="5243274"/>
            <a:ext cx="7575947" cy="1983224"/>
          </a:xfrm>
          <a:prstGeom prst="roundRect">
            <a:avLst>
              <a:gd name="adj" fmla="val 4744"/>
            </a:avLst>
          </a:prstGeom>
          <a:solidFill>
            <a:srgbClr val="790709"/>
          </a:solidFill>
          <a:ln w="7620">
            <a:solidFill>
              <a:srgbClr val="922022"/>
            </a:solidFill>
            <a:prstDash val="solid"/>
          </a:ln>
        </p:spPr>
      </p:sp>
      <p:sp>
        <p:nvSpPr>
          <p:cNvPr id="11" name="Text 8"/>
          <p:cNvSpPr/>
          <p:nvPr/>
        </p:nvSpPr>
        <p:spPr>
          <a:xfrm>
            <a:off x="1015603" y="5474851"/>
            <a:ext cx="2488883" cy="310991"/>
          </a:xfrm>
          <a:prstGeom prst="rect">
            <a:avLst/>
          </a:prstGeom>
          <a:noFill/>
          <a:ln/>
        </p:spPr>
        <p:txBody>
          <a:bodyPr wrap="none" lIns="0" tIns="0" rIns="0" bIns="0" rtlCol="0" anchor="t"/>
          <a:lstStyle/>
          <a:p>
            <a:pPr marL="0" indent="0">
              <a:lnSpc>
                <a:spcPts val="2400"/>
              </a:lnSpc>
              <a:buNone/>
            </a:pPr>
            <a:r>
              <a:rPr lang="en-US" sz="1950" dirty="0">
                <a:solidFill>
                  <a:srgbClr val="E5E0DF"/>
                </a:solidFill>
                <a:latin typeface="Barlow Medium" pitchFamily="34" charset="0"/>
                <a:ea typeface="Barlow Medium" pitchFamily="34" charset="-122"/>
                <a:cs typeface="Barlow Medium" pitchFamily="34" charset="-120"/>
              </a:rPr>
              <a:t>Embrace Diversity</a:t>
            </a:r>
            <a:endParaRPr lang="en-US" sz="1950" dirty="0"/>
          </a:p>
        </p:txBody>
      </p:sp>
      <p:sp>
        <p:nvSpPr>
          <p:cNvPr id="12" name="Text 9"/>
          <p:cNvSpPr/>
          <p:nvPr/>
        </p:nvSpPr>
        <p:spPr>
          <a:xfrm>
            <a:off x="1015603" y="5920145"/>
            <a:ext cx="7112794" cy="1074777"/>
          </a:xfrm>
          <a:prstGeom prst="rect">
            <a:avLst/>
          </a:prstGeom>
          <a:noFill/>
          <a:ln/>
        </p:spPr>
        <p:txBody>
          <a:bodyPr wrap="square" lIns="0" tIns="0" rIns="0" bIns="0" rtlCol="0" anchor="t"/>
          <a:lstStyle/>
          <a:p>
            <a:pPr marL="0" indent="0">
              <a:lnSpc>
                <a:spcPts val="2800"/>
              </a:lnSpc>
              <a:buNone/>
            </a:pPr>
            <a:r>
              <a:rPr lang="en-US" sz="1750" dirty="0">
                <a:solidFill>
                  <a:srgbClr val="E5E0DF"/>
                </a:solidFill>
                <a:latin typeface="Barlow" pitchFamily="34" charset="0"/>
                <a:ea typeface="Barlow" pitchFamily="34" charset="-122"/>
                <a:cs typeface="Barlow" pitchFamily="34" charset="-120"/>
              </a:rPr>
              <a:t>Ensure a diverse range of stories and perspectives within each genre, catering to various cultural backgrounds and interests, enhancing the overall appeal of Disney+HotStar's library.</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81063" y="1827848"/>
            <a:ext cx="7596068" cy="699254"/>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Barlow Medium" pitchFamily="34" charset="0"/>
                <a:ea typeface="Barlow Medium" pitchFamily="34" charset="-122"/>
                <a:cs typeface="Barlow Medium" pitchFamily="34" charset="-120"/>
              </a:rPr>
              <a:t>Leveraging Viewer Preferences</a:t>
            </a:r>
            <a:endParaRPr lang="en-US" sz="4400" dirty="0"/>
          </a:p>
        </p:txBody>
      </p:sp>
      <p:sp>
        <p:nvSpPr>
          <p:cNvPr id="3" name="Text 1"/>
          <p:cNvSpPr/>
          <p:nvPr/>
        </p:nvSpPr>
        <p:spPr>
          <a:xfrm>
            <a:off x="881063" y="3156347"/>
            <a:ext cx="2797373" cy="349687"/>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Barlow Medium" pitchFamily="34" charset="0"/>
                <a:ea typeface="Barlow Medium" pitchFamily="34" charset="-122"/>
                <a:cs typeface="Barlow Medium" pitchFamily="34" charset="-120"/>
              </a:rPr>
              <a:t>Personalization</a:t>
            </a:r>
            <a:endParaRPr lang="en-US" sz="2200" dirty="0"/>
          </a:p>
        </p:txBody>
      </p:sp>
      <p:sp>
        <p:nvSpPr>
          <p:cNvPr id="4" name="Text 2"/>
          <p:cNvSpPr/>
          <p:nvPr/>
        </p:nvSpPr>
        <p:spPr>
          <a:xfrm>
            <a:off x="881063" y="3757732"/>
            <a:ext cx="3879532" cy="2417445"/>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Utilize viewer data to personalize content recommendations, providing tailored suggestions based on individual preferences, enhancing user engagement and satisfaction.</a:t>
            </a:r>
            <a:endParaRPr lang="en-US" sz="1950" dirty="0"/>
          </a:p>
        </p:txBody>
      </p:sp>
      <p:sp>
        <p:nvSpPr>
          <p:cNvPr id="5" name="Text 3"/>
          <p:cNvSpPr/>
          <p:nvPr/>
        </p:nvSpPr>
        <p:spPr>
          <a:xfrm>
            <a:off x="5382339" y="3156347"/>
            <a:ext cx="2797373" cy="349687"/>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Barlow Medium" pitchFamily="34" charset="0"/>
                <a:ea typeface="Barlow Medium" pitchFamily="34" charset="-122"/>
                <a:cs typeface="Barlow Medium" pitchFamily="34" charset="-120"/>
              </a:rPr>
              <a:t>Targeted Marketing</a:t>
            </a:r>
            <a:endParaRPr lang="en-US" sz="2200" dirty="0"/>
          </a:p>
        </p:txBody>
      </p:sp>
      <p:sp>
        <p:nvSpPr>
          <p:cNvPr id="6" name="Text 4"/>
          <p:cNvSpPr/>
          <p:nvPr/>
        </p:nvSpPr>
        <p:spPr>
          <a:xfrm>
            <a:off x="5382339" y="3757732"/>
            <a:ext cx="3879532" cy="2417445"/>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Develop targeted marketing campaigns that highlight specific genres and content based on viewer preferences, driving awareness and attracting new subscribers.</a:t>
            </a:r>
            <a:endParaRPr lang="en-US" sz="1950" dirty="0"/>
          </a:p>
        </p:txBody>
      </p:sp>
      <p:sp>
        <p:nvSpPr>
          <p:cNvPr id="7" name="Text 5"/>
          <p:cNvSpPr/>
          <p:nvPr/>
        </p:nvSpPr>
        <p:spPr>
          <a:xfrm>
            <a:off x="9883616" y="3156347"/>
            <a:ext cx="2797373" cy="349687"/>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Barlow Medium" pitchFamily="34" charset="0"/>
                <a:ea typeface="Barlow Medium" pitchFamily="34" charset="-122"/>
                <a:cs typeface="Barlow Medium" pitchFamily="34" charset="-120"/>
              </a:rPr>
              <a:t>Content Discovery</a:t>
            </a:r>
            <a:endParaRPr lang="en-US" sz="2200" dirty="0"/>
          </a:p>
        </p:txBody>
      </p:sp>
      <p:sp>
        <p:nvSpPr>
          <p:cNvPr id="8" name="Text 6"/>
          <p:cNvSpPr/>
          <p:nvPr/>
        </p:nvSpPr>
        <p:spPr>
          <a:xfrm>
            <a:off x="9883616" y="3757732"/>
            <a:ext cx="3879532" cy="2417445"/>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Optimize content discovery mechanisms by creating curated lists, genre-based categories, and personalized recommendations, allowing viewers to easily find content they'll enjoy.</a:t>
            </a:r>
            <a:endParaRPr lang="en-US" sz="1950" dirty="0"/>
          </a:p>
        </p:txBody>
      </p:sp>
      <p:sp>
        <p:nvSpPr>
          <p:cNvPr id="9" name="Rectangle 8">
            <a:extLst>
              <a:ext uri="{FF2B5EF4-FFF2-40B4-BE49-F238E27FC236}">
                <a16:creationId xmlns:a16="http://schemas.microsoft.com/office/drawing/2014/main" id="{C30FB7F5-114D-895D-FF9C-FC6C26981ECA}"/>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54141"/>
          </a:xfrm>
          <a:prstGeom prst="rect">
            <a:avLst/>
          </a:prstGeom>
        </p:spPr>
      </p:pic>
      <p:sp>
        <p:nvSpPr>
          <p:cNvPr id="3" name="Text 0"/>
          <p:cNvSpPr/>
          <p:nvPr/>
        </p:nvSpPr>
        <p:spPr>
          <a:xfrm>
            <a:off x="743069" y="3238024"/>
            <a:ext cx="8321754" cy="589717"/>
          </a:xfrm>
          <a:prstGeom prst="rect">
            <a:avLst/>
          </a:prstGeom>
          <a:noFill/>
          <a:ln/>
        </p:spPr>
        <p:txBody>
          <a:bodyPr wrap="none" lIns="0" tIns="0" rIns="0" bIns="0" rtlCol="0" anchor="t"/>
          <a:lstStyle/>
          <a:p>
            <a:pPr marL="0" indent="0">
              <a:lnSpc>
                <a:spcPts val="4600"/>
              </a:lnSpc>
              <a:buNone/>
            </a:pPr>
            <a:r>
              <a:rPr lang="en-US" sz="3700" dirty="0">
                <a:solidFill>
                  <a:srgbClr val="FFFFFF"/>
                </a:solidFill>
                <a:latin typeface="Barlow Medium" pitchFamily="34" charset="0"/>
                <a:ea typeface="Barlow Medium" pitchFamily="34" charset="-122"/>
                <a:cs typeface="Barlow Medium" pitchFamily="34" charset="-120"/>
              </a:rPr>
              <a:t>Optimizing Content Strategy for Success</a:t>
            </a:r>
            <a:endParaRPr lang="en-US" sz="3700" dirty="0"/>
          </a:p>
        </p:txBody>
      </p:sp>
      <p:pic>
        <p:nvPicPr>
          <p:cNvPr id="4" name="Image 1" descr="preencoded.png"/>
          <p:cNvPicPr>
            <a:picLocks noChangeAspect="1"/>
          </p:cNvPicPr>
          <p:nvPr/>
        </p:nvPicPr>
        <p:blipFill>
          <a:blip r:embed="rId4"/>
          <a:stretch>
            <a:fillRect/>
          </a:stretch>
        </p:blipFill>
        <p:spPr>
          <a:xfrm>
            <a:off x="743069" y="4146232"/>
            <a:ext cx="4381381" cy="849273"/>
          </a:xfrm>
          <a:prstGeom prst="rect">
            <a:avLst/>
          </a:prstGeom>
        </p:spPr>
      </p:pic>
      <p:sp>
        <p:nvSpPr>
          <p:cNvPr id="5" name="Text 1"/>
          <p:cNvSpPr/>
          <p:nvPr/>
        </p:nvSpPr>
        <p:spPr>
          <a:xfrm>
            <a:off x="955358" y="5313998"/>
            <a:ext cx="2359223" cy="294918"/>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Barlow Medium" pitchFamily="34" charset="0"/>
                <a:ea typeface="Barlow Medium" pitchFamily="34" charset="-122"/>
                <a:cs typeface="Barlow Medium" pitchFamily="34" charset="-120"/>
              </a:rPr>
              <a:t>Data-Driven Decisions</a:t>
            </a:r>
            <a:endParaRPr lang="en-US" sz="1850" dirty="0"/>
          </a:p>
        </p:txBody>
      </p:sp>
      <p:sp>
        <p:nvSpPr>
          <p:cNvPr id="6" name="Text 2"/>
          <p:cNvSpPr/>
          <p:nvPr/>
        </p:nvSpPr>
        <p:spPr>
          <a:xfrm>
            <a:off x="955358" y="5736312"/>
            <a:ext cx="3956804" cy="1358265"/>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Barlow" pitchFamily="34" charset="0"/>
                <a:ea typeface="Barlow" pitchFamily="34" charset="-122"/>
                <a:cs typeface="Barlow" pitchFamily="34" charset="-120"/>
              </a:rPr>
              <a:t>Continue to leverage data analytics to gain insights into viewer preferences and trends, ensuring that content strategy decisions are informed and data-driven.</a:t>
            </a:r>
            <a:endParaRPr lang="en-US" sz="1650" dirty="0"/>
          </a:p>
        </p:txBody>
      </p:sp>
      <p:pic>
        <p:nvPicPr>
          <p:cNvPr id="7" name="Image 2" descr="preencoded.png"/>
          <p:cNvPicPr>
            <a:picLocks noChangeAspect="1"/>
          </p:cNvPicPr>
          <p:nvPr/>
        </p:nvPicPr>
        <p:blipFill>
          <a:blip r:embed="rId5"/>
          <a:stretch>
            <a:fillRect/>
          </a:stretch>
        </p:blipFill>
        <p:spPr>
          <a:xfrm>
            <a:off x="5124450" y="4146232"/>
            <a:ext cx="4381381" cy="849273"/>
          </a:xfrm>
          <a:prstGeom prst="rect">
            <a:avLst/>
          </a:prstGeom>
        </p:spPr>
      </p:pic>
      <p:sp>
        <p:nvSpPr>
          <p:cNvPr id="8" name="Text 3"/>
          <p:cNvSpPr/>
          <p:nvPr/>
        </p:nvSpPr>
        <p:spPr>
          <a:xfrm>
            <a:off x="5336738" y="5313998"/>
            <a:ext cx="2359223" cy="294918"/>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Barlow Medium" pitchFamily="34" charset="0"/>
                <a:ea typeface="Barlow Medium" pitchFamily="34" charset="-122"/>
                <a:cs typeface="Barlow Medium" pitchFamily="34" charset="-120"/>
              </a:rPr>
              <a:t>Content Quality</a:t>
            </a:r>
            <a:endParaRPr lang="en-US" sz="1850" dirty="0"/>
          </a:p>
        </p:txBody>
      </p:sp>
      <p:sp>
        <p:nvSpPr>
          <p:cNvPr id="9" name="Text 4"/>
          <p:cNvSpPr/>
          <p:nvPr/>
        </p:nvSpPr>
        <p:spPr>
          <a:xfrm>
            <a:off x="5336738" y="5736312"/>
            <a:ext cx="3956804" cy="1358265"/>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Barlow" pitchFamily="34" charset="0"/>
                <a:ea typeface="Barlow" pitchFamily="34" charset="-122"/>
                <a:cs typeface="Barlow" pitchFamily="34" charset="-120"/>
              </a:rPr>
              <a:t>Maintain a commitment to producing high-quality content that aligns with viewer expectations, ensuring a positive and engaging experience for subscribers.</a:t>
            </a:r>
            <a:endParaRPr lang="en-US" sz="1650" dirty="0"/>
          </a:p>
        </p:txBody>
      </p:sp>
      <p:pic>
        <p:nvPicPr>
          <p:cNvPr id="10" name="Image 3" descr="preencoded.png"/>
          <p:cNvPicPr>
            <a:picLocks noChangeAspect="1"/>
          </p:cNvPicPr>
          <p:nvPr/>
        </p:nvPicPr>
        <p:blipFill>
          <a:blip r:embed="rId6"/>
          <a:stretch>
            <a:fillRect/>
          </a:stretch>
        </p:blipFill>
        <p:spPr>
          <a:xfrm>
            <a:off x="9505831" y="4146232"/>
            <a:ext cx="4381381" cy="849273"/>
          </a:xfrm>
          <a:prstGeom prst="rect">
            <a:avLst/>
          </a:prstGeom>
        </p:spPr>
      </p:pic>
      <p:sp>
        <p:nvSpPr>
          <p:cNvPr id="11" name="Text 5"/>
          <p:cNvSpPr/>
          <p:nvPr/>
        </p:nvSpPr>
        <p:spPr>
          <a:xfrm>
            <a:off x="9718119" y="5313998"/>
            <a:ext cx="2359223" cy="294918"/>
          </a:xfrm>
          <a:prstGeom prst="rect">
            <a:avLst/>
          </a:prstGeom>
          <a:noFill/>
          <a:ln/>
        </p:spPr>
        <p:txBody>
          <a:bodyPr wrap="none" lIns="0" tIns="0" rIns="0" bIns="0" rtlCol="0" anchor="t"/>
          <a:lstStyle/>
          <a:p>
            <a:pPr marL="0" indent="0" algn="l">
              <a:lnSpc>
                <a:spcPts val="2300"/>
              </a:lnSpc>
              <a:buNone/>
            </a:pPr>
            <a:r>
              <a:rPr lang="en-US" sz="1850" dirty="0">
                <a:solidFill>
                  <a:srgbClr val="E5E0DF"/>
                </a:solidFill>
                <a:latin typeface="Barlow Medium" pitchFamily="34" charset="0"/>
                <a:ea typeface="Barlow Medium" pitchFamily="34" charset="-122"/>
                <a:cs typeface="Barlow Medium" pitchFamily="34" charset="-120"/>
              </a:rPr>
              <a:t>User Feedback</a:t>
            </a:r>
            <a:endParaRPr lang="en-US" sz="1850" dirty="0"/>
          </a:p>
        </p:txBody>
      </p:sp>
      <p:sp>
        <p:nvSpPr>
          <p:cNvPr id="12" name="Text 6"/>
          <p:cNvSpPr/>
          <p:nvPr/>
        </p:nvSpPr>
        <p:spPr>
          <a:xfrm>
            <a:off x="9718119" y="5736312"/>
            <a:ext cx="3956804" cy="1697831"/>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Barlow" pitchFamily="34" charset="0"/>
                <a:ea typeface="Barlow" pitchFamily="34" charset="-122"/>
                <a:cs typeface="Barlow" pitchFamily="34" charset="-120"/>
              </a:rPr>
              <a:t>Actively solicit and analyze user feedback to understand what resonates and what can be improved, continuously refining the content strategy based on real-time insights.</a:t>
            </a:r>
            <a:endParaRPr lang="en-US" sz="1650" dirty="0"/>
          </a:p>
        </p:txBody>
      </p:sp>
      <p:sp>
        <p:nvSpPr>
          <p:cNvPr id="13" name="Rectangle 12">
            <a:extLst>
              <a:ext uri="{FF2B5EF4-FFF2-40B4-BE49-F238E27FC236}">
                <a16:creationId xmlns:a16="http://schemas.microsoft.com/office/drawing/2014/main" id="{92CE7120-EFE8-38E3-A54C-137619981A39}"/>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815"/>
          </a:xfrm>
          <a:prstGeom prst="rect">
            <a:avLst/>
          </a:prstGeom>
        </p:spPr>
      </p:pic>
      <p:sp>
        <p:nvSpPr>
          <p:cNvPr id="3" name="Text 0"/>
          <p:cNvSpPr/>
          <p:nvPr/>
        </p:nvSpPr>
        <p:spPr>
          <a:xfrm>
            <a:off x="854273" y="671155"/>
            <a:ext cx="7435453" cy="1356122"/>
          </a:xfrm>
          <a:prstGeom prst="rect">
            <a:avLst/>
          </a:prstGeom>
          <a:noFill/>
          <a:ln/>
        </p:spPr>
        <p:txBody>
          <a:bodyPr wrap="square" lIns="0" tIns="0" rIns="0" bIns="0" rtlCol="0" anchor="t"/>
          <a:lstStyle/>
          <a:p>
            <a:pPr marL="0" indent="0">
              <a:lnSpc>
                <a:spcPts val="5300"/>
              </a:lnSpc>
              <a:buNone/>
            </a:pPr>
            <a:r>
              <a:rPr lang="en-US" sz="4250" dirty="0">
                <a:solidFill>
                  <a:srgbClr val="FFFFFF"/>
                </a:solidFill>
                <a:latin typeface="Barlow Medium" pitchFamily="34" charset="0"/>
                <a:ea typeface="Barlow Medium" pitchFamily="34" charset="-122"/>
                <a:cs typeface="Barlow Medium" pitchFamily="34" charset="-120"/>
              </a:rPr>
              <a:t>Conclusion: Actionable Insights for Content Strategy</a:t>
            </a:r>
            <a:endParaRPr lang="en-US" sz="4250" dirty="0"/>
          </a:p>
        </p:txBody>
      </p:sp>
      <p:sp>
        <p:nvSpPr>
          <p:cNvPr id="4" name="Shape 1"/>
          <p:cNvSpPr/>
          <p:nvPr/>
        </p:nvSpPr>
        <p:spPr>
          <a:xfrm>
            <a:off x="854273" y="2393394"/>
            <a:ext cx="7435453" cy="5168265"/>
          </a:xfrm>
          <a:prstGeom prst="roundRect">
            <a:avLst>
              <a:gd name="adj" fmla="val 1984"/>
            </a:avLst>
          </a:prstGeom>
          <a:noFill/>
          <a:ln w="15240">
            <a:solidFill>
              <a:srgbClr val="FFFFFF">
                <a:alpha val="24000"/>
              </a:srgbClr>
            </a:solidFill>
            <a:prstDash val="solid"/>
          </a:ln>
        </p:spPr>
      </p:sp>
      <p:sp>
        <p:nvSpPr>
          <p:cNvPr id="5" name="Shape 2"/>
          <p:cNvSpPr/>
          <p:nvPr/>
        </p:nvSpPr>
        <p:spPr>
          <a:xfrm>
            <a:off x="869513" y="2408634"/>
            <a:ext cx="7404973" cy="698659"/>
          </a:xfrm>
          <a:prstGeom prst="rect">
            <a:avLst/>
          </a:prstGeom>
          <a:solidFill>
            <a:srgbClr val="FFFFFF">
              <a:alpha val="4000"/>
            </a:srgbClr>
          </a:solidFill>
          <a:ln/>
        </p:spPr>
      </p:sp>
      <p:sp>
        <p:nvSpPr>
          <p:cNvPr id="6" name="Text 3"/>
          <p:cNvSpPr/>
          <p:nvPr/>
        </p:nvSpPr>
        <p:spPr>
          <a:xfrm>
            <a:off x="1113592" y="2562701"/>
            <a:ext cx="3210520" cy="390525"/>
          </a:xfrm>
          <a:prstGeom prst="rect">
            <a:avLst/>
          </a:prstGeom>
          <a:noFill/>
          <a:ln/>
        </p:spPr>
        <p:txBody>
          <a:bodyPr wrap="none" lIns="0" tIns="0" rIns="0" bIns="0" rtlCol="0" anchor="t"/>
          <a:lstStyle/>
          <a:p>
            <a:pPr marL="0" indent="0">
              <a:lnSpc>
                <a:spcPts val="3050"/>
              </a:lnSpc>
              <a:buNone/>
            </a:pPr>
            <a:r>
              <a:rPr lang="en-US" sz="1900" dirty="0">
                <a:solidFill>
                  <a:srgbClr val="E5E0DF"/>
                </a:solidFill>
                <a:latin typeface="Barlow" pitchFamily="34" charset="0"/>
                <a:ea typeface="Barlow" pitchFamily="34" charset="-122"/>
                <a:cs typeface="Barlow" pitchFamily="34" charset="-120"/>
              </a:rPr>
              <a:t>Key Insight</a:t>
            </a:r>
            <a:endParaRPr lang="en-US" sz="1900" dirty="0"/>
          </a:p>
        </p:txBody>
      </p:sp>
      <p:sp>
        <p:nvSpPr>
          <p:cNvPr id="7" name="Text 4"/>
          <p:cNvSpPr/>
          <p:nvPr/>
        </p:nvSpPr>
        <p:spPr>
          <a:xfrm>
            <a:off x="4819888" y="2562701"/>
            <a:ext cx="3210520" cy="390525"/>
          </a:xfrm>
          <a:prstGeom prst="rect">
            <a:avLst/>
          </a:prstGeom>
          <a:noFill/>
          <a:ln/>
        </p:spPr>
        <p:txBody>
          <a:bodyPr wrap="none" lIns="0" tIns="0" rIns="0" bIns="0" rtlCol="0" anchor="t"/>
          <a:lstStyle/>
          <a:p>
            <a:pPr marL="0" indent="0">
              <a:lnSpc>
                <a:spcPts val="3050"/>
              </a:lnSpc>
              <a:buNone/>
            </a:pPr>
            <a:r>
              <a:rPr lang="en-US" sz="1900" dirty="0">
                <a:solidFill>
                  <a:srgbClr val="E5E0DF"/>
                </a:solidFill>
                <a:latin typeface="Barlow" pitchFamily="34" charset="0"/>
                <a:ea typeface="Barlow" pitchFamily="34" charset="-122"/>
                <a:cs typeface="Barlow" pitchFamily="34" charset="-120"/>
              </a:rPr>
              <a:t>Actionable Recommendation</a:t>
            </a:r>
            <a:endParaRPr lang="en-US" sz="1900" dirty="0"/>
          </a:p>
        </p:txBody>
      </p:sp>
      <p:sp>
        <p:nvSpPr>
          <p:cNvPr id="8" name="Shape 5"/>
          <p:cNvSpPr/>
          <p:nvPr/>
        </p:nvSpPr>
        <p:spPr>
          <a:xfrm>
            <a:off x="869513" y="3107293"/>
            <a:ext cx="7404973" cy="1479709"/>
          </a:xfrm>
          <a:prstGeom prst="rect">
            <a:avLst/>
          </a:prstGeom>
          <a:solidFill>
            <a:srgbClr val="000000">
              <a:alpha val="4000"/>
            </a:srgbClr>
          </a:solidFill>
          <a:ln/>
        </p:spPr>
      </p:sp>
      <p:sp>
        <p:nvSpPr>
          <p:cNvPr id="9" name="Text 6"/>
          <p:cNvSpPr/>
          <p:nvPr/>
        </p:nvSpPr>
        <p:spPr>
          <a:xfrm>
            <a:off x="1113592" y="3261360"/>
            <a:ext cx="3210520" cy="781050"/>
          </a:xfrm>
          <a:prstGeom prst="rect">
            <a:avLst/>
          </a:prstGeom>
          <a:noFill/>
          <a:ln/>
        </p:spPr>
        <p:txBody>
          <a:bodyPr wrap="square" lIns="0" tIns="0" rIns="0" bIns="0" rtlCol="0" anchor="t"/>
          <a:lstStyle/>
          <a:p>
            <a:pPr marL="0" indent="0">
              <a:lnSpc>
                <a:spcPts val="3050"/>
              </a:lnSpc>
              <a:buNone/>
            </a:pPr>
            <a:r>
              <a:rPr lang="en-US" sz="1900" dirty="0">
                <a:solidFill>
                  <a:srgbClr val="E5E0DF"/>
                </a:solidFill>
                <a:latin typeface="Barlow" pitchFamily="34" charset="0"/>
                <a:ea typeface="Barlow" pitchFamily="34" charset="-122"/>
                <a:cs typeface="Barlow" pitchFamily="34" charset="-120"/>
              </a:rPr>
              <a:t>Strong preference for Drama and Comedy</a:t>
            </a:r>
            <a:endParaRPr lang="en-US" sz="1900" dirty="0"/>
          </a:p>
        </p:txBody>
      </p:sp>
      <p:sp>
        <p:nvSpPr>
          <p:cNvPr id="10" name="Text 7"/>
          <p:cNvSpPr/>
          <p:nvPr/>
        </p:nvSpPr>
        <p:spPr>
          <a:xfrm>
            <a:off x="4819888" y="3261360"/>
            <a:ext cx="3210520" cy="1171575"/>
          </a:xfrm>
          <a:prstGeom prst="rect">
            <a:avLst/>
          </a:prstGeom>
          <a:noFill/>
          <a:ln/>
        </p:spPr>
        <p:txBody>
          <a:bodyPr wrap="square" lIns="0" tIns="0" rIns="0" bIns="0" rtlCol="0" anchor="t"/>
          <a:lstStyle/>
          <a:p>
            <a:pPr marL="0" indent="0">
              <a:lnSpc>
                <a:spcPts val="3050"/>
              </a:lnSpc>
              <a:buNone/>
            </a:pPr>
            <a:r>
              <a:rPr lang="en-US" sz="1900" dirty="0">
                <a:solidFill>
                  <a:srgbClr val="E5E0DF"/>
                </a:solidFill>
                <a:latin typeface="Barlow" pitchFamily="34" charset="0"/>
                <a:ea typeface="Barlow" pitchFamily="34" charset="-122"/>
                <a:cs typeface="Barlow" pitchFamily="34" charset="-120"/>
              </a:rPr>
              <a:t>Focus on producing high-quality content within these genres.</a:t>
            </a:r>
            <a:endParaRPr lang="en-US" sz="1900" dirty="0"/>
          </a:p>
        </p:txBody>
      </p:sp>
      <p:sp>
        <p:nvSpPr>
          <p:cNvPr id="11" name="Shape 8"/>
          <p:cNvSpPr/>
          <p:nvPr/>
        </p:nvSpPr>
        <p:spPr>
          <a:xfrm>
            <a:off x="869513" y="4587002"/>
            <a:ext cx="7404973" cy="1479709"/>
          </a:xfrm>
          <a:prstGeom prst="rect">
            <a:avLst/>
          </a:prstGeom>
          <a:solidFill>
            <a:srgbClr val="FFFFFF">
              <a:alpha val="4000"/>
            </a:srgbClr>
          </a:solidFill>
          <a:ln/>
        </p:spPr>
      </p:sp>
      <p:sp>
        <p:nvSpPr>
          <p:cNvPr id="12" name="Text 9"/>
          <p:cNvSpPr/>
          <p:nvPr/>
        </p:nvSpPr>
        <p:spPr>
          <a:xfrm>
            <a:off x="1113592" y="4741069"/>
            <a:ext cx="3210520" cy="781050"/>
          </a:xfrm>
          <a:prstGeom prst="rect">
            <a:avLst/>
          </a:prstGeom>
          <a:noFill/>
          <a:ln/>
        </p:spPr>
        <p:txBody>
          <a:bodyPr wrap="square" lIns="0" tIns="0" rIns="0" bIns="0" rtlCol="0" anchor="t"/>
          <a:lstStyle/>
          <a:p>
            <a:pPr marL="0" indent="0">
              <a:lnSpc>
                <a:spcPts val="3050"/>
              </a:lnSpc>
              <a:buNone/>
            </a:pPr>
            <a:r>
              <a:rPr lang="en-US" sz="1900" dirty="0">
                <a:solidFill>
                  <a:srgbClr val="E5E0DF"/>
                </a:solidFill>
                <a:latin typeface="Barlow" pitchFamily="34" charset="0"/>
                <a:ea typeface="Barlow" pitchFamily="34" charset="-122"/>
                <a:cs typeface="Barlow" pitchFamily="34" charset="-120"/>
              </a:rPr>
              <a:t>Increasing trend in movie releases</a:t>
            </a:r>
            <a:endParaRPr lang="en-US" sz="1900" dirty="0"/>
          </a:p>
        </p:txBody>
      </p:sp>
      <p:sp>
        <p:nvSpPr>
          <p:cNvPr id="13" name="Text 10"/>
          <p:cNvSpPr/>
          <p:nvPr/>
        </p:nvSpPr>
        <p:spPr>
          <a:xfrm>
            <a:off x="4819888" y="4741069"/>
            <a:ext cx="3210520" cy="1171575"/>
          </a:xfrm>
          <a:prstGeom prst="rect">
            <a:avLst/>
          </a:prstGeom>
          <a:noFill/>
          <a:ln/>
        </p:spPr>
        <p:txBody>
          <a:bodyPr wrap="square" lIns="0" tIns="0" rIns="0" bIns="0" rtlCol="0" anchor="t"/>
          <a:lstStyle/>
          <a:p>
            <a:pPr marL="0" indent="0">
              <a:lnSpc>
                <a:spcPts val="3050"/>
              </a:lnSpc>
              <a:buNone/>
            </a:pPr>
            <a:r>
              <a:rPr lang="en-US" sz="1900" dirty="0">
                <a:solidFill>
                  <a:srgbClr val="E5E0DF"/>
                </a:solidFill>
                <a:latin typeface="Barlow" pitchFamily="34" charset="0"/>
                <a:ea typeface="Barlow" pitchFamily="34" charset="-122"/>
                <a:cs typeface="Barlow" pitchFamily="34" charset="-120"/>
              </a:rPr>
              <a:t>Maintain a steady stream of new movie releases to meet growing viewer demand.</a:t>
            </a:r>
            <a:endParaRPr lang="en-US" sz="1900" dirty="0"/>
          </a:p>
        </p:txBody>
      </p:sp>
      <p:sp>
        <p:nvSpPr>
          <p:cNvPr id="14" name="Shape 11"/>
          <p:cNvSpPr/>
          <p:nvPr/>
        </p:nvSpPr>
        <p:spPr>
          <a:xfrm>
            <a:off x="869513" y="6066711"/>
            <a:ext cx="7404973" cy="1479709"/>
          </a:xfrm>
          <a:prstGeom prst="rect">
            <a:avLst/>
          </a:prstGeom>
          <a:solidFill>
            <a:srgbClr val="000000">
              <a:alpha val="4000"/>
            </a:srgbClr>
          </a:solidFill>
          <a:ln/>
        </p:spPr>
      </p:sp>
      <p:sp>
        <p:nvSpPr>
          <p:cNvPr id="15" name="Text 12"/>
          <p:cNvSpPr/>
          <p:nvPr/>
        </p:nvSpPr>
        <p:spPr>
          <a:xfrm>
            <a:off x="1113592" y="6220777"/>
            <a:ext cx="3210520" cy="781050"/>
          </a:xfrm>
          <a:prstGeom prst="rect">
            <a:avLst/>
          </a:prstGeom>
          <a:noFill/>
          <a:ln/>
        </p:spPr>
        <p:txBody>
          <a:bodyPr wrap="square" lIns="0" tIns="0" rIns="0" bIns="0" rtlCol="0" anchor="t"/>
          <a:lstStyle/>
          <a:p>
            <a:pPr marL="0" indent="0">
              <a:lnSpc>
                <a:spcPts val="3050"/>
              </a:lnSpc>
              <a:buNone/>
            </a:pPr>
            <a:r>
              <a:rPr lang="en-US" sz="1900" dirty="0">
                <a:solidFill>
                  <a:srgbClr val="E5E0DF"/>
                </a:solidFill>
                <a:latin typeface="Barlow" pitchFamily="34" charset="0"/>
                <a:ea typeface="Barlow" pitchFamily="34" charset="-122"/>
                <a:cs typeface="Barlow" pitchFamily="34" charset="-120"/>
              </a:rPr>
              <a:t>Viewer feedback and data analysis</a:t>
            </a:r>
            <a:endParaRPr lang="en-US" sz="1900" dirty="0"/>
          </a:p>
        </p:txBody>
      </p:sp>
      <p:sp>
        <p:nvSpPr>
          <p:cNvPr id="16" name="Text 13"/>
          <p:cNvSpPr/>
          <p:nvPr/>
        </p:nvSpPr>
        <p:spPr>
          <a:xfrm>
            <a:off x="4819888" y="6220777"/>
            <a:ext cx="3210520" cy="1171575"/>
          </a:xfrm>
          <a:prstGeom prst="rect">
            <a:avLst/>
          </a:prstGeom>
          <a:noFill/>
          <a:ln/>
        </p:spPr>
        <p:txBody>
          <a:bodyPr wrap="square" lIns="0" tIns="0" rIns="0" bIns="0" rtlCol="0" anchor="t"/>
          <a:lstStyle/>
          <a:p>
            <a:pPr marL="0" indent="0">
              <a:lnSpc>
                <a:spcPts val="3050"/>
              </a:lnSpc>
              <a:buNone/>
            </a:pPr>
            <a:r>
              <a:rPr lang="en-US" sz="1900" dirty="0">
                <a:solidFill>
                  <a:srgbClr val="E5E0DF"/>
                </a:solidFill>
                <a:latin typeface="Barlow" pitchFamily="34" charset="0"/>
                <a:ea typeface="Barlow" pitchFamily="34" charset="-122"/>
                <a:cs typeface="Barlow" pitchFamily="34" charset="-120"/>
              </a:rPr>
              <a:t>Continuously refine content strategy based on user feedback and data insights.</a:t>
            </a:r>
            <a:endParaRPr lang="en-US" sz="1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147060"/>
          </a:xfrm>
          <a:prstGeom prst="rect">
            <a:avLst/>
          </a:prstGeom>
        </p:spPr>
      </p:pic>
      <p:sp>
        <p:nvSpPr>
          <p:cNvPr id="3" name="Text 0"/>
          <p:cNvSpPr/>
          <p:nvPr/>
        </p:nvSpPr>
        <p:spPr>
          <a:xfrm>
            <a:off x="881063" y="4545568"/>
            <a:ext cx="5680353" cy="699254"/>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Barlow Medium" pitchFamily="34" charset="0"/>
                <a:ea typeface="Barlow Medium" pitchFamily="34" charset="-122"/>
                <a:cs typeface="Barlow Medium" pitchFamily="34" charset="-120"/>
              </a:rPr>
              <a:t>Questions &amp; Discussion</a:t>
            </a:r>
            <a:endParaRPr lang="en-US" sz="4400" dirty="0"/>
          </a:p>
        </p:txBody>
      </p:sp>
      <p:sp>
        <p:nvSpPr>
          <p:cNvPr id="4" name="Text 1"/>
          <p:cNvSpPr/>
          <p:nvPr/>
        </p:nvSpPr>
        <p:spPr>
          <a:xfrm>
            <a:off x="881063" y="5622369"/>
            <a:ext cx="12868275" cy="1208723"/>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Thank you for your attention. I encourage you to ask any questions you may have about the analysis, insights, or recommendations presented in this presentation. We are eager to discuss these findings further and explore how they can inform Disney+HotStar's future content strategy.</a:t>
            </a:r>
            <a:endParaRPr lang="en-US" sz="1950" dirty="0"/>
          </a:p>
        </p:txBody>
      </p:sp>
      <p:sp>
        <p:nvSpPr>
          <p:cNvPr id="5" name="Rectangle 4">
            <a:extLst>
              <a:ext uri="{FF2B5EF4-FFF2-40B4-BE49-F238E27FC236}">
                <a16:creationId xmlns:a16="http://schemas.microsoft.com/office/drawing/2014/main" id="{DAE891CB-E0A9-44C2-D52F-F7F78CCADA62}"/>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C6808E-0233-EEEA-6F49-CDC1D381FF1D}"/>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 name="Text 0">
            <a:extLst>
              <a:ext uri="{FF2B5EF4-FFF2-40B4-BE49-F238E27FC236}">
                <a16:creationId xmlns:a16="http://schemas.microsoft.com/office/drawing/2014/main" id="{21EAF7DC-6C0A-42EA-7EFF-D6961D468AF5}"/>
              </a:ext>
            </a:extLst>
          </p:cNvPr>
          <p:cNvSpPr/>
          <p:nvPr/>
        </p:nvSpPr>
        <p:spPr>
          <a:xfrm>
            <a:off x="4475023" y="3765173"/>
            <a:ext cx="5680353" cy="699254"/>
          </a:xfrm>
          <a:prstGeom prst="rect">
            <a:avLst/>
          </a:prstGeom>
          <a:noFill/>
          <a:ln/>
        </p:spPr>
        <p:txBody>
          <a:bodyPr wrap="none" lIns="0" tIns="0" rIns="0" bIns="0" rtlCol="0" anchor="t"/>
          <a:lstStyle/>
          <a:p>
            <a:pPr marL="0" indent="0" algn="ctr">
              <a:lnSpc>
                <a:spcPts val="5500"/>
              </a:lnSpc>
              <a:buNone/>
            </a:pPr>
            <a:r>
              <a:rPr lang="en-US" sz="9600" dirty="0">
                <a:solidFill>
                  <a:srgbClr val="FFFFFF"/>
                </a:solidFill>
                <a:latin typeface="Barlow Medium" pitchFamily="34" charset="0"/>
                <a:ea typeface="Barlow Medium" pitchFamily="34" charset="-122"/>
                <a:cs typeface="Barlow Medium" pitchFamily="34" charset="-120"/>
              </a:rPr>
              <a:t>Thank You</a:t>
            </a:r>
            <a:endParaRPr lang="en-US" sz="9600" dirty="0"/>
          </a:p>
        </p:txBody>
      </p:sp>
    </p:spTree>
    <p:extLst>
      <p:ext uri="{BB962C8B-B14F-4D97-AF65-F5344CB8AC3E}">
        <p14:creationId xmlns:p14="http://schemas.microsoft.com/office/powerpoint/2010/main" val="2572044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6997" y="639485"/>
            <a:ext cx="4679871" cy="584954"/>
          </a:xfrm>
          <a:prstGeom prst="rect">
            <a:avLst/>
          </a:prstGeom>
          <a:noFill/>
          <a:ln/>
        </p:spPr>
        <p:txBody>
          <a:bodyPr wrap="none" lIns="0" tIns="0" rIns="0" bIns="0" rtlCol="0" anchor="t"/>
          <a:lstStyle/>
          <a:p>
            <a:pPr marL="0" indent="0">
              <a:lnSpc>
                <a:spcPts val="4600"/>
              </a:lnSpc>
              <a:buNone/>
            </a:pPr>
            <a:r>
              <a:rPr lang="en-US" sz="3650" dirty="0">
                <a:solidFill>
                  <a:srgbClr val="FFFFFF"/>
                </a:solidFill>
                <a:latin typeface="Barlow Medium" pitchFamily="34" charset="0"/>
                <a:ea typeface="Barlow Medium" pitchFamily="34" charset="-122"/>
                <a:cs typeface="Barlow Medium" pitchFamily="34" charset="-120"/>
              </a:rPr>
              <a:t>Skills Acquired</a:t>
            </a:r>
            <a:endParaRPr lang="en-US" sz="3650" dirty="0"/>
          </a:p>
        </p:txBody>
      </p:sp>
      <p:sp>
        <p:nvSpPr>
          <p:cNvPr id="4" name="Text 1"/>
          <p:cNvSpPr/>
          <p:nvPr/>
        </p:nvSpPr>
        <p:spPr>
          <a:xfrm>
            <a:off x="736997" y="1540312"/>
            <a:ext cx="7670006" cy="1010841"/>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Barlow" pitchFamily="34" charset="0"/>
                <a:ea typeface="Barlow" pitchFamily="34" charset="-122"/>
                <a:cs typeface="Barlow" pitchFamily="34" charset="-120"/>
              </a:rPr>
              <a:t>This project provided an opportunity to apply and further develop various data analysis skills. Through the data exploration and analysis process, I gained proficiency in:</a:t>
            </a:r>
            <a:endParaRPr lang="en-US" sz="1650" dirty="0"/>
          </a:p>
        </p:txBody>
      </p:sp>
      <p:sp>
        <p:nvSpPr>
          <p:cNvPr id="5" name="Shape 2"/>
          <p:cNvSpPr/>
          <p:nvPr/>
        </p:nvSpPr>
        <p:spPr>
          <a:xfrm>
            <a:off x="736997" y="3024783"/>
            <a:ext cx="473750" cy="473750"/>
          </a:xfrm>
          <a:prstGeom prst="roundRect">
            <a:avLst>
              <a:gd name="adj" fmla="val 18670"/>
            </a:avLst>
          </a:prstGeom>
          <a:solidFill>
            <a:srgbClr val="790709"/>
          </a:solidFill>
          <a:ln w="7620">
            <a:solidFill>
              <a:srgbClr val="922022"/>
            </a:solidFill>
            <a:prstDash val="solid"/>
          </a:ln>
        </p:spPr>
      </p:sp>
      <p:sp>
        <p:nvSpPr>
          <p:cNvPr id="6" name="Text 3"/>
          <p:cNvSpPr/>
          <p:nvPr/>
        </p:nvSpPr>
        <p:spPr>
          <a:xfrm>
            <a:off x="924401" y="3121223"/>
            <a:ext cx="98822" cy="280749"/>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Barlow Medium" pitchFamily="34" charset="0"/>
                <a:ea typeface="Barlow Medium" pitchFamily="34" charset="-122"/>
                <a:cs typeface="Barlow Medium" pitchFamily="34" charset="-120"/>
              </a:rPr>
              <a:t>1</a:t>
            </a:r>
            <a:endParaRPr lang="en-US" sz="2200" dirty="0"/>
          </a:p>
        </p:txBody>
      </p:sp>
      <p:sp>
        <p:nvSpPr>
          <p:cNvPr id="7" name="Text 4"/>
          <p:cNvSpPr/>
          <p:nvPr/>
        </p:nvSpPr>
        <p:spPr>
          <a:xfrm>
            <a:off x="1421249" y="3024783"/>
            <a:ext cx="3045500" cy="584835"/>
          </a:xfrm>
          <a:prstGeom prst="rect">
            <a:avLst/>
          </a:prstGeom>
          <a:noFill/>
          <a:ln/>
        </p:spPr>
        <p:txBody>
          <a:bodyPr wrap="square" lIns="0" tIns="0" rIns="0" bIns="0" rtlCol="0" anchor="t"/>
          <a:lstStyle/>
          <a:p>
            <a:pPr marL="0" indent="0">
              <a:lnSpc>
                <a:spcPts val="2300"/>
              </a:lnSpc>
              <a:buNone/>
            </a:pPr>
            <a:r>
              <a:rPr lang="en-US" sz="1800" dirty="0">
                <a:solidFill>
                  <a:srgbClr val="E5E0DF"/>
                </a:solidFill>
                <a:latin typeface="Barlow Medium" pitchFamily="34" charset="0"/>
                <a:ea typeface="Barlow Medium" pitchFamily="34" charset="-122"/>
                <a:cs typeface="Barlow Medium" pitchFamily="34" charset="-120"/>
              </a:rPr>
              <a:t>Data Visualization and Storytelling</a:t>
            </a:r>
            <a:endParaRPr lang="en-US" sz="1800" dirty="0"/>
          </a:p>
        </p:txBody>
      </p:sp>
      <p:sp>
        <p:nvSpPr>
          <p:cNvPr id="8" name="Text 5"/>
          <p:cNvSpPr/>
          <p:nvPr/>
        </p:nvSpPr>
        <p:spPr>
          <a:xfrm>
            <a:off x="1421249" y="3735943"/>
            <a:ext cx="3045500" cy="1347788"/>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Barlow" pitchFamily="34" charset="0"/>
                <a:ea typeface="Barlow" pitchFamily="34" charset="-122"/>
                <a:cs typeface="Barlow" pitchFamily="34" charset="-120"/>
              </a:rPr>
              <a:t>Creating impactful visualizations to effectively communicate data insights and engage the audience.</a:t>
            </a:r>
            <a:endParaRPr lang="en-US" sz="1650" dirty="0"/>
          </a:p>
        </p:txBody>
      </p:sp>
      <p:sp>
        <p:nvSpPr>
          <p:cNvPr id="9" name="Shape 6"/>
          <p:cNvSpPr/>
          <p:nvPr/>
        </p:nvSpPr>
        <p:spPr>
          <a:xfrm>
            <a:off x="4677251" y="3024783"/>
            <a:ext cx="473750" cy="473750"/>
          </a:xfrm>
          <a:prstGeom prst="roundRect">
            <a:avLst>
              <a:gd name="adj" fmla="val 18670"/>
            </a:avLst>
          </a:prstGeom>
          <a:solidFill>
            <a:srgbClr val="790709"/>
          </a:solidFill>
          <a:ln w="7620">
            <a:solidFill>
              <a:srgbClr val="922022"/>
            </a:solidFill>
            <a:prstDash val="solid"/>
          </a:ln>
        </p:spPr>
      </p:sp>
      <p:sp>
        <p:nvSpPr>
          <p:cNvPr id="10" name="Text 7"/>
          <p:cNvSpPr/>
          <p:nvPr/>
        </p:nvSpPr>
        <p:spPr>
          <a:xfrm>
            <a:off x="4837748" y="3121223"/>
            <a:ext cx="152757" cy="280749"/>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Barlow Medium" pitchFamily="34" charset="0"/>
                <a:ea typeface="Barlow Medium" pitchFamily="34" charset="-122"/>
                <a:cs typeface="Barlow Medium" pitchFamily="34" charset="-120"/>
              </a:rPr>
              <a:t>2</a:t>
            </a:r>
            <a:endParaRPr lang="en-US" sz="2200" dirty="0"/>
          </a:p>
        </p:txBody>
      </p:sp>
      <p:sp>
        <p:nvSpPr>
          <p:cNvPr id="11" name="Text 8"/>
          <p:cNvSpPr/>
          <p:nvPr/>
        </p:nvSpPr>
        <p:spPr>
          <a:xfrm>
            <a:off x="5361503" y="3024783"/>
            <a:ext cx="3045500" cy="584835"/>
          </a:xfrm>
          <a:prstGeom prst="rect">
            <a:avLst/>
          </a:prstGeom>
          <a:noFill/>
          <a:ln/>
        </p:spPr>
        <p:txBody>
          <a:bodyPr wrap="square" lIns="0" tIns="0" rIns="0" bIns="0" rtlCol="0" anchor="t"/>
          <a:lstStyle/>
          <a:p>
            <a:pPr marL="0" indent="0">
              <a:lnSpc>
                <a:spcPts val="2300"/>
              </a:lnSpc>
              <a:buNone/>
            </a:pPr>
            <a:r>
              <a:rPr lang="en-US" sz="1800" dirty="0">
                <a:solidFill>
                  <a:srgbClr val="E5E0DF"/>
                </a:solidFill>
                <a:latin typeface="Barlow Medium" pitchFamily="34" charset="0"/>
                <a:ea typeface="Barlow Medium" pitchFamily="34" charset="-122"/>
                <a:cs typeface="Barlow Medium" pitchFamily="34" charset="-120"/>
              </a:rPr>
              <a:t>Data Cleaning and Preprocessing</a:t>
            </a:r>
            <a:endParaRPr lang="en-US" sz="1800" dirty="0"/>
          </a:p>
        </p:txBody>
      </p:sp>
      <p:sp>
        <p:nvSpPr>
          <p:cNvPr id="12" name="Text 9"/>
          <p:cNvSpPr/>
          <p:nvPr/>
        </p:nvSpPr>
        <p:spPr>
          <a:xfrm>
            <a:off x="5361503" y="3735943"/>
            <a:ext cx="3045500" cy="1347788"/>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Barlow" pitchFamily="34" charset="0"/>
                <a:ea typeface="Barlow" pitchFamily="34" charset="-122"/>
                <a:cs typeface="Barlow" pitchFamily="34" charset="-120"/>
              </a:rPr>
              <a:t>Transforming raw data into a usable format, ensuring accuracy and consistency, ready for analysis.</a:t>
            </a:r>
            <a:endParaRPr lang="en-US" sz="1650" dirty="0"/>
          </a:p>
        </p:txBody>
      </p:sp>
      <p:sp>
        <p:nvSpPr>
          <p:cNvPr id="13" name="Shape 10"/>
          <p:cNvSpPr/>
          <p:nvPr/>
        </p:nvSpPr>
        <p:spPr>
          <a:xfrm>
            <a:off x="736997" y="5531048"/>
            <a:ext cx="473750" cy="473750"/>
          </a:xfrm>
          <a:prstGeom prst="roundRect">
            <a:avLst>
              <a:gd name="adj" fmla="val 18670"/>
            </a:avLst>
          </a:prstGeom>
          <a:solidFill>
            <a:srgbClr val="790709"/>
          </a:solidFill>
          <a:ln w="7620">
            <a:solidFill>
              <a:srgbClr val="922022"/>
            </a:solidFill>
            <a:prstDash val="solid"/>
          </a:ln>
        </p:spPr>
      </p:sp>
      <p:sp>
        <p:nvSpPr>
          <p:cNvPr id="14" name="Text 11"/>
          <p:cNvSpPr/>
          <p:nvPr/>
        </p:nvSpPr>
        <p:spPr>
          <a:xfrm>
            <a:off x="900232" y="5627489"/>
            <a:ext cx="147161" cy="280749"/>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Barlow Medium" pitchFamily="34" charset="0"/>
                <a:ea typeface="Barlow Medium" pitchFamily="34" charset="-122"/>
                <a:cs typeface="Barlow Medium" pitchFamily="34" charset="-120"/>
              </a:rPr>
              <a:t>3</a:t>
            </a:r>
            <a:endParaRPr lang="en-US" sz="2200" dirty="0"/>
          </a:p>
        </p:txBody>
      </p:sp>
      <p:sp>
        <p:nvSpPr>
          <p:cNvPr id="15" name="Text 12"/>
          <p:cNvSpPr/>
          <p:nvPr/>
        </p:nvSpPr>
        <p:spPr>
          <a:xfrm>
            <a:off x="1421249" y="5531048"/>
            <a:ext cx="3045500" cy="584835"/>
          </a:xfrm>
          <a:prstGeom prst="rect">
            <a:avLst/>
          </a:prstGeom>
          <a:noFill/>
          <a:ln/>
        </p:spPr>
        <p:txBody>
          <a:bodyPr wrap="square" lIns="0" tIns="0" rIns="0" bIns="0" rtlCol="0" anchor="t"/>
          <a:lstStyle/>
          <a:p>
            <a:pPr marL="0" indent="0">
              <a:lnSpc>
                <a:spcPts val="2300"/>
              </a:lnSpc>
              <a:buNone/>
            </a:pPr>
            <a:r>
              <a:rPr lang="en-US" sz="1800" dirty="0">
                <a:solidFill>
                  <a:srgbClr val="E5E0DF"/>
                </a:solidFill>
                <a:latin typeface="Barlow Medium" pitchFamily="34" charset="0"/>
                <a:ea typeface="Barlow Medium" pitchFamily="34" charset="-122"/>
                <a:cs typeface="Barlow Medium" pitchFamily="34" charset="-120"/>
              </a:rPr>
              <a:t>Exploratory Data Analysis (EDA)</a:t>
            </a:r>
            <a:endParaRPr lang="en-US" sz="1800" dirty="0"/>
          </a:p>
        </p:txBody>
      </p:sp>
      <p:sp>
        <p:nvSpPr>
          <p:cNvPr id="16" name="Text 13"/>
          <p:cNvSpPr/>
          <p:nvPr/>
        </p:nvSpPr>
        <p:spPr>
          <a:xfrm>
            <a:off x="1421249" y="6242209"/>
            <a:ext cx="3045500" cy="1347788"/>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Barlow" pitchFamily="34" charset="0"/>
                <a:ea typeface="Barlow" pitchFamily="34" charset="-122"/>
                <a:cs typeface="Barlow" pitchFamily="34" charset="-120"/>
              </a:rPr>
              <a:t>Using statistical techniques and visualization tools to identify patterns, trends, and anomalies in the data.</a:t>
            </a:r>
            <a:endParaRPr lang="en-US" sz="1650" dirty="0"/>
          </a:p>
        </p:txBody>
      </p:sp>
      <p:sp>
        <p:nvSpPr>
          <p:cNvPr id="17" name="Shape 14"/>
          <p:cNvSpPr/>
          <p:nvPr/>
        </p:nvSpPr>
        <p:spPr>
          <a:xfrm>
            <a:off x="4677251" y="5531048"/>
            <a:ext cx="473750" cy="473750"/>
          </a:xfrm>
          <a:prstGeom prst="roundRect">
            <a:avLst>
              <a:gd name="adj" fmla="val 18670"/>
            </a:avLst>
          </a:prstGeom>
          <a:solidFill>
            <a:srgbClr val="790709"/>
          </a:solidFill>
          <a:ln w="7620">
            <a:solidFill>
              <a:srgbClr val="922022"/>
            </a:solidFill>
            <a:prstDash val="solid"/>
          </a:ln>
        </p:spPr>
      </p:sp>
      <p:sp>
        <p:nvSpPr>
          <p:cNvPr id="18" name="Text 15"/>
          <p:cNvSpPr/>
          <p:nvPr/>
        </p:nvSpPr>
        <p:spPr>
          <a:xfrm>
            <a:off x="4834057" y="5627489"/>
            <a:ext cx="160020" cy="280749"/>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Barlow Medium" pitchFamily="34" charset="0"/>
                <a:ea typeface="Barlow Medium" pitchFamily="34" charset="-122"/>
                <a:cs typeface="Barlow Medium" pitchFamily="34" charset="-120"/>
              </a:rPr>
              <a:t>4</a:t>
            </a:r>
            <a:endParaRPr lang="en-US" sz="2200" dirty="0"/>
          </a:p>
        </p:txBody>
      </p:sp>
      <p:sp>
        <p:nvSpPr>
          <p:cNvPr id="19" name="Text 16"/>
          <p:cNvSpPr/>
          <p:nvPr/>
        </p:nvSpPr>
        <p:spPr>
          <a:xfrm>
            <a:off x="5361503" y="5531048"/>
            <a:ext cx="3045500" cy="584835"/>
          </a:xfrm>
          <a:prstGeom prst="rect">
            <a:avLst/>
          </a:prstGeom>
          <a:noFill/>
          <a:ln/>
        </p:spPr>
        <p:txBody>
          <a:bodyPr wrap="square" lIns="0" tIns="0" rIns="0" bIns="0" rtlCol="0" anchor="t"/>
          <a:lstStyle/>
          <a:p>
            <a:pPr marL="0" indent="0">
              <a:lnSpc>
                <a:spcPts val="2300"/>
              </a:lnSpc>
              <a:buNone/>
            </a:pPr>
            <a:r>
              <a:rPr lang="en-US" sz="1800" dirty="0">
                <a:solidFill>
                  <a:srgbClr val="E5E0DF"/>
                </a:solidFill>
                <a:latin typeface="Barlow Medium" pitchFamily="34" charset="0"/>
                <a:ea typeface="Barlow Medium" pitchFamily="34" charset="-122"/>
                <a:cs typeface="Barlow Medium" pitchFamily="34" charset="-120"/>
              </a:rPr>
              <a:t>Analytical Thinking for Insight Derivation</a:t>
            </a:r>
            <a:endParaRPr lang="en-US" sz="1800" dirty="0"/>
          </a:p>
        </p:txBody>
      </p:sp>
      <p:sp>
        <p:nvSpPr>
          <p:cNvPr id="20" name="Text 17"/>
          <p:cNvSpPr/>
          <p:nvPr/>
        </p:nvSpPr>
        <p:spPr>
          <a:xfrm>
            <a:off x="5361503" y="6242209"/>
            <a:ext cx="3045500" cy="1347788"/>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Barlow" pitchFamily="34" charset="0"/>
                <a:ea typeface="Barlow" pitchFamily="34" charset="-122"/>
                <a:cs typeface="Barlow" pitchFamily="34" charset="-120"/>
              </a:rPr>
              <a:t>Applying critical thinking skills to interpret data patterns, draw meaningful conclusions, and generate actionable insights.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8889" y="546140"/>
            <a:ext cx="4056578" cy="506968"/>
          </a:xfrm>
          <a:prstGeom prst="rect">
            <a:avLst/>
          </a:prstGeom>
          <a:noFill/>
          <a:ln/>
        </p:spPr>
        <p:txBody>
          <a:bodyPr wrap="none" lIns="0" tIns="0" rIns="0" bIns="0" rtlCol="0" anchor="t"/>
          <a:lstStyle/>
          <a:p>
            <a:pPr marL="0" indent="0">
              <a:lnSpc>
                <a:spcPts val="3950"/>
              </a:lnSpc>
              <a:buNone/>
            </a:pPr>
            <a:r>
              <a:rPr lang="en-US" sz="3150" dirty="0">
                <a:solidFill>
                  <a:srgbClr val="FFFFFF"/>
                </a:solidFill>
                <a:latin typeface="Barlow Medium" pitchFamily="34" charset="0"/>
                <a:ea typeface="Barlow Medium" pitchFamily="34" charset="-122"/>
                <a:cs typeface="Barlow Medium" pitchFamily="34" charset="-120"/>
              </a:rPr>
              <a:t>Dataset Overview</a:t>
            </a:r>
            <a:endParaRPr lang="en-US" sz="3150" dirty="0"/>
          </a:p>
        </p:txBody>
      </p:sp>
      <p:sp>
        <p:nvSpPr>
          <p:cNvPr id="4" name="Text 1"/>
          <p:cNvSpPr/>
          <p:nvPr/>
        </p:nvSpPr>
        <p:spPr>
          <a:xfrm>
            <a:off x="638889" y="1326833"/>
            <a:ext cx="7866221" cy="875824"/>
          </a:xfrm>
          <a:prstGeom prst="rect">
            <a:avLst/>
          </a:prstGeom>
          <a:noFill/>
          <a:ln/>
        </p:spPr>
        <p:txBody>
          <a:bodyPr wrap="squar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The Disney+HotStar movie dataset, provided in CSV format, contains detailed information on a wide range of movies available on the platform. The dataset includes various variables, each providing valuable insights into the characteristics of each movie.</a:t>
            </a:r>
            <a:endParaRPr lang="en-US" sz="1400" dirty="0"/>
          </a:p>
        </p:txBody>
      </p:sp>
      <p:sp>
        <p:nvSpPr>
          <p:cNvPr id="5" name="Shape 2"/>
          <p:cNvSpPr/>
          <p:nvPr/>
        </p:nvSpPr>
        <p:spPr>
          <a:xfrm>
            <a:off x="638889" y="2407920"/>
            <a:ext cx="7866221" cy="5275421"/>
          </a:xfrm>
          <a:prstGeom prst="roundRect">
            <a:avLst>
              <a:gd name="adj" fmla="val 1453"/>
            </a:avLst>
          </a:prstGeom>
          <a:noFill/>
          <a:ln w="7620">
            <a:solidFill>
              <a:srgbClr val="FFFFFF">
                <a:alpha val="24000"/>
              </a:srgbClr>
            </a:solidFill>
            <a:prstDash val="solid"/>
          </a:ln>
        </p:spPr>
      </p:sp>
      <p:sp>
        <p:nvSpPr>
          <p:cNvPr id="6" name="Shape 3"/>
          <p:cNvSpPr/>
          <p:nvPr/>
        </p:nvSpPr>
        <p:spPr>
          <a:xfrm>
            <a:off x="646509" y="2415540"/>
            <a:ext cx="7850981" cy="526018"/>
          </a:xfrm>
          <a:prstGeom prst="rect">
            <a:avLst/>
          </a:prstGeom>
          <a:solidFill>
            <a:srgbClr val="FFFFFF">
              <a:alpha val="4000"/>
            </a:srgbClr>
          </a:solidFill>
          <a:ln/>
        </p:spPr>
      </p:sp>
      <p:sp>
        <p:nvSpPr>
          <p:cNvPr id="7" name="Text 4"/>
          <p:cNvSpPr/>
          <p:nvPr/>
        </p:nvSpPr>
        <p:spPr>
          <a:xfrm>
            <a:off x="829032" y="2532578"/>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\`hotstar\_id\`</a:t>
            </a:r>
            <a:endParaRPr lang="en-US" sz="1400" dirty="0"/>
          </a:p>
        </p:txBody>
      </p:sp>
      <p:sp>
        <p:nvSpPr>
          <p:cNvPr id="8" name="Text 5"/>
          <p:cNvSpPr/>
          <p:nvPr/>
        </p:nvSpPr>
        <p:spPr>
          <a:xfrm>
            <a:off x="4758333" y="2532578"/>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Unique identifier for each movie</a:t>
            </a:r>
            <a:endParaRPr lang="en-US" sz="1400" dirty="0"/>
          </a:p>
        </p:txBody>
      </p:sp>
      <p:sp>
        <p:nvSpPr>
          <p:cNvPr id="9" name="Shape 6"/>
          <p:cNvSpPr/>
          <p:nvPr/>
        </p:nvSpPr>
        <p:spPr>
          <a:xfrm>
            <a:off x="646509" y="2941558"/>
            <a:ext cx="7850981" cy="526018"/>
          </a:xfrm>
          <a:prstGeom prst="rect">
            <a:avLst/>
          </a:prstGeom>
          <a:solidFill>
            <a:srgbClr val="000000">
              <a:alpha val="4000"/>
            </a:srgbClr>
          </a:solidFill>
          <a:ln/>
        </p:spPr>
      </p:sp>
      <p:sp>
        <p:nvSpPr>
          <p:cNvPr id="10" name="Text 7"/>
          <p:cNvSpPr/>
          <p:nvPr/>
        </p:nvSpPr>
        <p:spPr>
          <a:xfrm>
            <a:off x="829032" y="3058597"/>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\`title\`</a:t>
            </a:r>
            <a:endParaRPr lang="en-US" sz="1400" dirty="0"/>
          </a:p>
        </p:txBody>
      </p:sp>
      <p:sp>
        <p:nvSpPr>
          <p:cNvPr id="11" name="Text 8"/>
          <p:cNvSpPr/>
          <p:nvPr/>
        </p:nvSpPr>
        <p:spPr>
          <a:xfrm>
            <a:off x="4758333" y="3058597"/>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Title of the movie</a:t>
            </a:r>
            <a:endParaRPr lang="en-US" sz="1400" dirty="0"/>
          </a:p>
        </p:txBody>
      </p:sp>
      <p:sp>
        <p:nvSpPr>
          <p:cNvPr id="12" name="Shape 9"/>
          <p:cNvSpPr/>
          <p:nvPr/>
        </p:nvSpPr>
        <p:spPr>
          <a:xfrm>
            <a:off x="646509" y="3467576"/>
            <a:ext cx="7850981" cy="526018"/>
          </a:xfrm>
          <a:prstGeom prst="rect">
            <a:avLst/>
          </a:prstGeom>
          <a:solidFill>
            <a:srgbClr val="FFFFFF">
              <a:alpha val="4000"/>
            </a:srgbClr>
          </a:solidFill>
          <a:ln/>
        </p:spPr>
      </p:sp>
      <p:sp>
        <p:nvSpPr>
          <p:cNvPr id="13" name="Text 10"/>
          <p:cNvSpPr/>
          <p:nvPr/>
        </p:nvSpPr>
        <p:spPr>
          <a:xfrm>
            <a:off x="829032" y="3584615"/>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\`description\`</a:t>
            </a:r>
            <a:endParaRPr lang="en-US" sz="1400" dirty="0"/>
          </a:p>
        </p:txBody>
      </p:sp>
      <p:sp>
        <p:nvSpPr>
          <p:cNvPr id="14" name="Text 11"/>
          <p:cNvSpPr/>
          <p:nvPr/>
        </p:nvSpPr>
        <p:spPr>
          <a:xfrm>
            <a:off x="4758333" y="3584615"/>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Short description of the movie</a:t>
            </a:r>
            <a:endParaRPr lang="en-US" sz="1400" dirty="0"/>
          </a:p>
        </p:txBody>
      </p:sp>
      <p:sp>
        <p:nvSpPr>
          <p:cNvPr id="15" name="Shape 12"/>
          <p:cNvSpPr/>
          <p:nvPr/>
        </p:nvSpPr>
        <p:spPr>
          <a:xfrm>
            <a:off x="646509" y="3993594"/>
            <a:ext cx="7850981" cy="526018"/>
          </a:xfrm>
          <a:prstGeom prst="rect">
            <a:avLst/>
          </a:prstGeom>
          <a:solidFill>
            <a:srgbClr val="000000">
              <a:alpha val="4000"/>
            </a:srgbClr>
          </a:solidFill>
          <a:ln/>
        </p:spPr>
      </p:sp>
      <p:sp>
        <p:nvSpPr>
          <p:cNvPr id="16" name="Text 13"/>
          <p:cNvSpPr/>
          <p:nvPr/>
        </p:nvSpPr>
        <p:spPr>
          <a:xfrm>
            <a:off x="829032" y="4110633"/>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\`genre\`</a:t>
            </a:r>
            <a:endParaRPr lang="en-US" sz="1400" dirty="0"/>
          </a:p>
        </p:txBody>
      </p:sp>
      <p:sp>
        <p:nvSpPr>
          <p:cNvPr id="17" name="Text 14"/>
          <p:cNvSpPr/>
          <p:nvPr/>
        </p:nvSpPr>
        <p:spPr>
          <a:xfrm>
            <a:off x="4758333" y="4110633"/>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Genre of the movie</a:t>
            </a:r>
            <a:endParaRPr lang="en-US" sz="1400" dirty="0"/>
          </a:p>
        </p:txBody>
      </p:sp>
      <p:sp>
        <p:nvSpPr>
          <p:cNvPr id="18" name="Shape 15"/>
          <p:cNvSpPr/>
          <p:nvPr/>
        </p:nvSpPr>
        <p:spPr>
          <a:xfrm>
            <a:off x="646509" y="4519613"/>
            <a:ext cx="7850981" cy="526018"/>
          </a:xfrm>
          <a:prstGeom prst="rect">
            <a:avLst/>
          </a:prstGeom>
          <a:solidFill>
            <a:srgbClr val="FFFFFF">
              <a:alpha val="4000"/>
            </a:srgbClr>
          </a:solidFill>
          <a:ln/>
        </p:spPr>
      </p:sp>
      <p:sp>
        <p:nvSpPr>
          <p:cNvPr id="19" name="Text 16"/>
          <p:cNvSpPr/>
          <p:nvPr/>
        </p:nvSpPr>
        <p:spPr>
          <a:xfrm>
            <a:off x="829032" y="4636651"/>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\`year\`</a:t>
            </a:r>
            <a:endParaRPr lang="en-US" sz="1400" dirty="0"/>
          </a:p>
        </p:txBody>
      </p:sp>
      <p:sp>
        <p:nvSpPr>
          <p:cNvPr id="20" name="Text 17"/>
          <p:cNvSpPr/>
          <p:nvPr/>
        </p:nvSpPr>
        <p:spPr>
          <a:xfrm>
            <a:off x="4758333" y="4636651"/>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Release year of the movie</a:t>
            </a:r>
            <a:endParaRPr lang="en-US" sz="1400" dirty="0"/>
          </a:p>
        </p:txBody>
      </p:sp>
      <p:sp>
        <p:nvSpPr>
          <p:cNvPr id="21" name="Shape 18"/>
          <p:cNvSpPr/>
          <p:nvPr/>
        </p:nvSpPr>
        <p:spPr>
          <a:xfrm>
            <a:off x="646509" y="5045631"/>
            <a:ext cx="7850981" cy="526018"/>
          </a:xfrm>
          <a:prstGeom prst="rect">
            <a:avLst/>
          </a:prstGeom>
          <a:solidFill>
            <a:srgbClr val="000000">
              <a:alpha val="4000"/>
            </a:srgbClr>
          </a:solidFill>
          <a:ln/>
        </p:spPr>
      </p:sp>
      <p:sp>
        <p:nvSpPr>
          <p:cNvPr id="22" name="Text 19"/>
          <p:cNvSpPr/>
          <p:nvPr/>
        </p:nvSpPr>
        <p:spPr>
          <a:xfrm>
            <a:off x="829032" y="5162669"/>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\`age\_rating\`</a:t>
            </a:r>
            <a:endParaRPr lang="en-US" sz="1400" dirty="0"/>
          </a:p>
        </p:txBody>
      </p:sp>
      <p:sp>
        <p:nvSpPr>
          <p:cNvPr id="23" name="Text 20"/>
          <p:cNvSpPr/>
          <p:nvPr/>
        </p:nvSpPr>
        <p:spPr>
          <a:xfrm>
            <a:off x="4758333" y="5162669"/>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Age rating of the movie</a:t>
            </a:r>
            <a:endParaRPr lang="en-US" sz="1400" dirty="0"/>
          </a:p>
        </p:txBody>
      </p:sp>
      <p:sp>
        <p:nvSpPr>
          <p:cNvPr id="24" name="Shape 21"/>
          <p:cNvSpPr/>
          <p:nvPr/>
        </p:nvSpPr>
        <p:spPr>
          <a:xfrm>
            <a:off x="646509" y="5571649"/>
            <a:ext cx="7850981" cy="526018"/>
          </a:xfrm>
          <a:prstGeom prst="rect">
            <a:avLst/>
          </a:prstGeom>
          <a:solidFill>
            <a:srgbClr val="FFFFFF">
              <a:alpha val="4000"/>
            </a:srgbClr>
          </a:solidFill>
          <a:ln/>
        </p:spPr>
      </p:sp>
      <p:sp>
        <p:nvSpPr>
          <p:cNvPr id="25" name="Text 22"/>
          <p:cNvSpPr/>
          <p:nvPr/>
        </p:nvSpPr>
        <p:spPr>
          <a:xfrm>
            <a:off x="829032" y="5688687"/>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\`running\_time\`</a:t>
            </a:r>
            <a:endParaRPr lang="en-US" sz="1400" dirty="0"/>
          </a:p>
        </p:txBody>
      </p:sp>
      <p:sp>
        <p:nvSpPr>
          <p:cNvPr id="26" name="Text 23"/>
          <p:cNvSpPr/>
          <p:nvPr/>
        </p:nvSpPr>
        <p:spPr>
          <a:xfrm>
            <a:off x="4758333" y="5688687"/>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Duration of the movie in minutes</a:t>
            </a:r>
            <a:endParaRPr lang="en-US" sz="1400" dirty="0"/>
          </a:p>
        </p:txBody>
      </p:sp>
      <p:sp>
        <p:nvSpPr>
          <p:cNvPr id="27" name="Shape 24"/>
          <p:cNvSpPr/>
          <p:nvPr/>
        </p:nvSpPr>
        <p:spPr>
          <a:xfrm>
            <a:off x="646509" y="6097667"/>
            <a:ext cx="7850981" cy="526018"/>
          </a:xfrm>
          <a:prstGeom prst="rect">
            <a:avLst/>
          </a:prstGeom>
          <a:solidFill>
            <a:srgbClr val="000000">
              <a:alpha val="4000"/>
            </a:srgbClr>
          </a:solidFill>
          <a:ln/>
        </p:spPr>
      </p:sp>
      <p:sp>
        <p:nvSpPr>
          <p:cNvPr id="28" name="Text 25"/>
          <p:cNvSpPr/>
          <p:nvPr/>
        </p:nvSpPr>
        <p:spPr>
          <a:xfrm>
            <a:off x="829032" y="6214705"/>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\`seasons\`</a:t>
            </a:r>
            <a:endParaRPr lang="en-US" sz="1400" dirty="0"/>
          </a:p>
        </p:txBody>
      </p:sp>
      <p:sp>
        <p:nvSpPr>
          <p:cNvPr id="29" name="Text 26"/>
          <p:cNvSpPr/>
          <p:nvPr/>
        </p:nvSpPr>
        <p:spPr>
          <a:xfrm>
            <a:off x="4758333" y="6214705"/>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Number of seasons (for series)</a:t>
            </a:r>
            <a:endParaRPr lang="en-US" sz="1400" dirty="0"/>
          </a:p>
        </p:txBody>
      </p:sp>
      <p:sp>
        <p:nvSpPr>
          <p:cNvPr id="30" name="Shape 27"/>
          <p:cNvSpPr/>
          <p:nvPr/>
        </p:nvSpPr>
        <p:spPr>
          <a:xfrm>
            <a:off x="646509" y="6623685"/>
            <a:ext cx="7850981" cy="526018"/>
          </a:xfrm>
          <a:prstGeom prst="rect">
            <a:avLst/>
          </a:prstGeom>
          <a:solidFill>
            <a:srgbClr val="FFFFFF">
              <a:alpha val="4000"/>
            </a:srgbClr>
          </a:solidFill>
          <a:ln/>
        </p:spPr>
      </p:sp>
      <p:sp>
        <p:nvSpPr>
          <p:cNvPr id="31" name="Text 28"/>
          <p:cNvSpPr/>
          <p:nvPr/>
        </p:nvSpPr>
        <p:spPr>
          <a:xfrm>
            <a:off x="829032" y="6740723"/>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\`episodes\`</a:t>
            </a:r>
            <a:endParaRPr lang="en-US" sz="1400" dirty="0"/>
          </a:p>
        </p:txBody>
      </p:sp>
      <p:sp>
        <p:nvSpPr>
          <p:cNvPr id="32" name="Text 29"/>
          <p:cNvSpPr/>
          <p:nvPr/>
        </p:nvSpPr>
        <p:spPr>
          <a:xfrm>
            <a:off x="4758333" y="6740723"/>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Number of episodes (for series)</a:t>
            </a:r>
            <a:endParaRPr lang="en-US" sz="1400" dirty="0"/>
          </a:p>
        </p:txBody>
      </p:sp>
      <p:sp>
        <p:nvSpPr>
          <p:cNvPr id="33" name="Shape 30"/>
          <p:cNvSpPr/>
          <p:nvPr/>
        </p:nvSpPr>
        <p:spPr>
          <a:xfrm>
            <a:off x="646509" y="7149703"/>
            <a:ext cx="7850981" cy="526018"/>
          </a:xfrm>
          <a:prstGeom prst="rect">
            <a:avLst/>
          </a:prstGeom>
          <a:solidFill>
            <a:srgbClr val="000000">
              <a:alpha val="4000"/>
            </a:srgbClr>
          </a:solidFill>
          <a:ln/>
        </p:spPr>
      </p:sp>
      <p:sp>
        <p:nvSpPr>
          <p:cNvPr id="34" name="Text 31"/>
          <p:cNvSpPr/>
          <p:nvPr/>
        </p:nvSpPr>
        <p:spPr>
          <a:xfrm>
            <a:off x="829032" y="7266742"/>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\`type\`</a:t>
            </a:r>
            <a:endParaRPr lang="en-US" sz="1400" dirty="0"/>
          </a:p>
        </p:txBody>
      </p:sp>
      <p:sp>
        <p:nvSpPr>
          <p:cNvPr id="35" name="Text 32"/>
          <p:cNvSpPr/>
          <p:nvPr/>
        </p:nvSpPr>
        <p:spPr>
          <a:xfrm>
            <a:off x="4758333" y="7266742"/>
            <a:ext cx="3556635" cy="291941"/>
          </a:xfrm>
          <a:prstGeom prst="rect">
            <a:avLst/>
          </a:prstGeom>
          <a:noFill/>
          <a:ln/>
        </p:spPr>
        <p:txBody>
          <a:bodyPr wrap="none" lIns="0" tIns="0" rIns="0" bIns="0" rtlCol="0" anchor="t"/>
          <a:lstStyle/>
          <a:p>
            <a:pPr marL="0" indent="0">
              <a:lnSpc>
                <a:spcPts val="2250"/>
              </a:lnSpc>
              <a:buNone/>
            </a:pPr>
            <a:r>
              <a:rPr lang="en-US" sz="1400" dirty="0">
                <a:solidFill>
                  <a:srgbClr val="E5E0DF"/>
                </a:solidFill>
                <a:latin typeface="Barlow" pitchFamily="34" charset="0"/>
                <a:ea typeface="Barlow" pitchFamily="34" charset="-122"/>
                <a:cs typeface="Barlow" pitchFamily="34" charset="-120"/>
              </a:rPr>
              <a:t>Type of content (movie, documentary, etc.)</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533644"/>
            <a:ext cx="5594747" cy="699254"/>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Barlow Medium" pitchFamily="34" charset="0"/>
                <a:ea typeface="Barlow Medium" pitchFamily="34" charset="-122"/>
                <a:cs typeface="Barlow Medium" pitchFamily="34" charset="-120"/>
              </a:rPr>
              <a:t>Data Cleaning Process</a:t>
            </a:r>
            <a:endParaRPr lang="en-US" sz="4400" dirty="0"/>
          </a:p>
        </p:txBody>
      </p:sp>
      <p:sp>
        <p:nvSpPr>
          <p:cNvPr id="4" name="Text 1"/>
          <p:cNvSpPr/>
          <p:nvPr/>
        </p:nvSpPr>
        <p:spPr>
          <a:xfrm>
            <a:off x="881063" y="2610445"/>
            <a:ext cx="7381875" cy="1611630"/>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Prior to analysis, the dataset underwent a thorough cleaning and preprocessing process to ensure data accuracy and consistency. This involved several key steps, aiming to eliminate irrelevant information and prepare the data for meaningful analysis.</a:t>
            </a:r>
            <a:endParaRPr lang="en-US" sz="1950" dirty="0"/>
          </a:p>
        </p:txBody>
      </p:sp>
      <p:sp>
        <p:nvSpPr>
          <p:cNvPr id="5" name="Text 2"/>
          <p:cNvSpPr/>
          <p:nvPr/>
        </p:nvSpPr>
        <p:spPr>
          <a:xfrm>
            <a:off x="881063" y="4505206"/>
            <a:ext cx="7381875" cy="402908"/>
          </a:xfrm>
          <a:prstGeom prst="rect">
            <a:avLst/>
          </a:prstGeom>
          <a:noFill/>
          <a:ln/>
        </p:spPr>
        <p:txBody>
          <a:bodyPr wrap="none" lIns="0" tIns="0" rIns="0" bIns="0" rtlCol="0" anchor="t"/>
          <a:lstStyle/>
          <a:p>
            <a:pPr marL="342900" indent="-342900" algn="l">
              <a:lnSpc>
                <a:spcPts val="3150"/>
              </a:lnSpc>
              <a:buSzPct val="100000"/>
              <a:buChar char="•"/>
            </a:pPr>
            <a:r>
              <a:rPr lang="en-US" sz="1950" dirty="0">
                <a:solidFill>
                  <a:srgbClr val="E5E0DF"/>
                </a:solidFill>
                <a:latin typeface="Barlow" pitchFamily="34" charset="0"/>
                <a:ea typeface="Barlow" pitchFamily="34" charset="-122"/>
                <a:cs typeface="Barlow" pitchFamily="34" charset="-120"/>
              </a:rPr>
              <a:t>Removed irrelevant columns and rows with null values</a:t>
            </a:r>
            <a:endParaRPr lang="en-US" sz="1950" dirty="0"/>
          </a:p>
        </p:txBody>
      </p:sp>
      <p:sp>
        <p:nvSpPr>
          <p:cNvPr id="6" name="Text 3"/>
          <p:cNvSpPr/>
          <p:nvPr/>
        </p:nvSpPr>
        <p:spPr>
          <a:xfrm>
            <a:off x="881063" y="4996220"/>
            <a:ext cx="73818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E5E0DF"/>
                </a:solidFill>
                <a:latin typeface="Barlow" pitchFamily="34" charset="0"/>
                <a:ea typeface="Barlow" pitchFamily="34" charset="-122"/>
                <a:cs typeface="Barlow" pitchFamily="34" charset="-120"/>
              </a:rPr>
              <a:t>Converted data types (e.g., year from float to int) to ensure uniformity and facilitate analysis</a:t>
            </a:r>
            <a:endParaRPr lang="en-US" sz="1950" dirty="0"/>
          </a:p>
        </p:txBody>
      </p:sp>
      <p:sp>
        <p:nvSpPr>
          <p:cNvPr id="7" name="Text 4"/>
          <p:cNvSpPr/>
          <p:nvPr/>
        </p:nvSpPr>
        <p:spPr>
          <a:xfrm>
            <a:off x="881063" y="5890141"/>
            <a:ext cx="73818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E5E0DF"/>
                </a:solidFill>
                <a:latin typeface="Barlow" pitchFamily="34" charset="0"/>
                <a:ea typeface="Barlow" pitchFamily="34" charset="-122"/>
                <a:cs typeface="Barlow" pitchFamily="34" charset="-120"/>
              </a:rPr>
              <a:t>Ensured consistency in genre naming and age ratings, standardizing terminology for accurate analysis</a:t>
            </a:r>
            <a:endParaRPr lang="en-US" sz="1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81063" y="1461968"/>
            <a:ext cx="7381875" cy="1398508"/>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Barlow Medium" pitchFamily="34" charset="0"/>
                <a:ea typeface="Barlow Medium" pitchFamily="34" charset="-122"/>
                <a:cs typeface="Barlow Medium" pitchFamily="34" charset="-120"/>
              </a:rPr>
              <a:t>Distribution of Movies by Genre</a:t>
            </a:r>
            <a:endParaRPr lang="en-US" sz="4400" dirty="0"/>
          </a:p>
        </p:txBody>
      </p:sp>
      <p:sp>
        <p:nvSpPr>
          <p:cNvPr id="4" name="Shape 1"/>
          <p:cNvSpPr/>
          <p:nvPr/>
        </p:nvSpPr>
        <p:spPr>
          <a:xfrm>
            <a:off x="881063" y="3238024"/>
            <a:ext cx="3565088" cy="1840349"/>
          </a:xfrm>
          <a:prstGeom prst="roundRect">
            <a:avLst>
              <a:gd name="adj" fmla="val 5746"/>
            </a:avLst>
          </a:prstGeom>
          <a:solidFill>
            <a:srgbClr val="790709"/>
          </a:solidFill>
          <a:ln w="15240">
            <a:solidFill>
              <a:srgbClr val="922022"/>
            </a:solidFill>
            <a:prstDash val="solid"/>
          </a:ln>
        </p:spPr>
      </p:sp>
      <p:sp>
        <p:nvSpPr>
          <p:cNvPr id="5" name="Text 2"/>
          <p:cNvSpPr/>
          <p:nvPr/>
        </p:nvSpPr>
        <p:spPr>
          <a:xfrm>
            <a:off x="1148001" y="3504962"/>
            <a:ext cx="2797373" cy="349687"/>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Barlow Medium" pitchFamily="34" charset="0"/>
                <a:ea typeface="Barlow Medium" pitchFamily="34" charset="-122"/>
                <a:cs typeface="Barlow Medium" pitchFamily="34" charset="-120"/>
              </a:rPr>
              <a:t>Drama</a:t>
            </a:r>
            <a:endParaRPr lang="en-US" sz="2200" dirty="0"/>
          </a:p>
        </p:txBody>
      </p:sp>
      <p:sp>
        <p:nvSpPr>
          <p:cNvPr id="6" name="Text 3"/>
          <p:cNvSpPr/>
          <p:nvPr/>
        </p:nvSpPr>
        <p:spPr>
          <a:xfrm>
            <a:off x="1148001" y="4005620"/>
            <a:ext cx="3031212" cy="805815"/>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Dominates the dataset with 30% of movies.</a:t>
            </a:r>
            <a:endParaRPr lang="en-US" sz="1950" dirty="0"/>
          </a:p>
        </p:txBody>
      </p:sp>
      <p:sp>
        <p:nvSpPr>
          <p:cNvPr id="7" name="Shape 4"/>
          <p:cNvSpPr/>
          <p:nvPr/>
        </p:nvSpPr>
        <p:spPr>
          <a:xfrm>
            <a:off x="4697849" y="3238024"/>
            <a:ext cx="3565088" cy="1840349"/>
          </a:xfrm>
          <a:prstGeom prst="roundRect">
            <a:avLst>
              <a:gd name="adj" fmla="val 5746"/>
            </a:avLst>
          </a:prstGeom>
          <a:solidFill>
            <a:srgbClr val="790709"/>
          </a:solidFill>
          <a:ln w="15240">
            <a:solidFill>
              <a:srgbClr val="922022"/>
            </a:solidFill>
            <a:prstDash val="solid"/>
          </a:ln>
        </p:spPr>
      </p:sp>
      <p:sp>
        <p:nvSpPr>
          <p:cNvPr id="8" name="Text 5"/>
          <p:cNvSpPr/>
          <p:nvPr/>
        </p:nvSpPr>
        <p:spPr>
          <a:xfrm>
            <a:off x="4964787" y="3504962"/>
            <a:ext cx="2797373" cy="349687"/>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Barlow Medium" pitchFamily="34" charset="0"/>
                <a:ea typeface="Barlow Medium" pitchFamily="34" charset="-122"/>
                <a:cs typeface="Barlow Medium" pitchFamily="34" charset="-120"/>
              </a:rPr>
              <a:t>Comedy</a:t>
            </a:r>
            <a:endParaRPr lang="en-US" sz="2200" dirty="0"/>
          </a:p>
        </p:txBody>
      </p:sp>
      <p:sp>
        <p:nvSpPr>
          <p:cNvPr id="9" name="Text 6"/>
          <p:cNvSpPr/>
          <p:nvPr/>
        </p:nvSpPr>
        <p:spPr>
          <a:xfrm>
            <a:off x="4964787" y="4005620"/>
            <a:ext cx="3031212" cy="805815"/>
          </a:xfrm>
          <a:prstGeom prst="rect">
            <a:avLst/>
          </a:prstGeom>
          <a:noFill/>
          <a:ln/>
        </p:spPr>
        <p:txBody>
          <a:bodyPr wrap="squar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Second most popular genre at 25%.</a:t>
            </a:r>
            <a:endParaRPr lang="en-US" sz="1950" dirty="0"/>
          </a:p>
        </p:txBody>
      </p:sp>
      <p:sp>
        <p:nvSpPr>
          <p:cNvPr id="10" name="Shape 7"/>
          <p:cNvSpPr/>
          <p:nvPr/>
        </p:nvSpPr>
        <p:spPr>
          <a:xfrm>
            <a:off x="881063" y="5330071"/>
            <a:ext cx="7381875" cy="1437442"/>
          </a:xfrm>
          <a:prstGeom prst="roundRect">
            <a:avLst>
              <a:gd name="adj" fmla="val 7356"/>
            </a:avLst>
          </a:prstGeom>
          <a:solidFill>
            <a:srgbClr val="790709"/>
          </a:solidFill>
          <a:ln w="15240">
            <a:solidFill>
              <a:srgbClr val="922022"/>
            </a:solidFill>
            <a:prstDash val="solid"/>
          </a:ln>
        </p:spPr>
      </p:sp>
      <p:sp>
        <p:nvSpPr>
          <p:cNvPr id="11" name="Text 8"/>
          <p:cNvSpPr/>
          <p:nvPr/>
        </p:nvSpPr>
        <p:spPr>
          <a:xfrm>
            <a:off x="1148001" y="5597009"/>
            <a:ext cx="2797373" cy="349687"/>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Barlow Medium" pitchFamily="34" charset="0"/>
                <a:ea typeface="Barlow Medium" pitchFamily="34" charset="-122"/>
                <a:cs typeface="Barlow Medium" pitchFamily="34" charset="-120"/>
              </a:rPr>
              <a:t>Action</a:t>
            </a:r>
            <a:endParaRPr lang="en-US" sz="2200" dirty="0"/>
          </a:p>
        </p:txBody>
      </p:sp>
      <p:sp>
        <p:nvSpPr>
          <p:cNvPr id="12" name="Text 9"/>
          <p:cNvSpPr/>
          <p:nvPr/>
        </p:nvSpPr>
        <p:spPr>
          <a:xfrm>
            <a:off x="1148001" y="6097667"/>
            <a:ext cx="6847999" cy="402908"/>
          </a:xfrm>
          <a:prstGeom prst="rect">
            <a:avLst/>
          </a:prstGeom>
          <a:noFill/>
          <a:ln/>
        </p:spPr>
        <p:txBody>
          <a:bodyPr wrap="none" lIns="0" tIns="0" rIns="0" bIns="0" rtlCol="0" anchor="t"/>
          <a:lstStyle/>
          <a:p>
            <a:pPr marL="0" indent="0">
              <a:lnSpc>
                <a:spcPts val="3150"/>
              </a:lnSpc>
              <a:buNone/>
            </a:pPr>
            <a:r>
              <a:rPr lang="en-US" sz="1950" dirty="0">
                <a:solidFill>
                  <a:srgbClr val="E5E0DF"/>
                </a:solidFill>
                <a:latin typeface="Barlow" pitchFamily="34" charset="0"/>
                <a:ea typeface="Barlow" pitchFamily="34" charset="-122"/>
                <a:cs typeface="Barlow" pitchFamily="34" charset="-120"/>
              </a:rPr>
              <a:t>Represents 15% of the movies.</a:t>
            </a:r>
            <a:endParaRPr lang="en-US" sz="1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8912" y="806768"/>
            <a:ext cx="7128986" cy="649843"/>
          </a:xfrm>
          <a:prstGeom prst="rect">
            <a:avLst/>
          </a:prstGeom>
          <a:noFill/>
          <a:ln/>
        </p:spPr>
        <p:txBody>
          <a:bodyPr wrap="none" lIns="0" tIns="0" rIns="0" bIns="0" rtlCol="0" anchor="t"/>
          <a:lstStyle/>
          <a:p>
            <a:pPr marL="0" indent="0">
              <a:lnSpc>
                <a:spcPts val="5100"/>
              </a:lnSpc>
              <a:buNone/>
            </a:pPr>
            <a:r>
              <a:rPr lang="en-US" sz="4050" dirty="0">
                <a:solidFill>
                  <a:srgbClr val="FFFFFF"/>
                </a:solidFill>
                <a:latin typeface="Barlow Medium" pitchFamily="34" charset="0"/>
                <a:ea typeface="Barlow Medium" pitchFamily="34" charset="-122"/>
                <a:cs typeface="Barlow Medium" pitchFamily="34" charset="-120"/>
              </a:rPr>
              <a:t>Average Running Time by Genre</a:t>
            </a:r>
            <a:endParaRPr lang="en-US" sz="4050" dirty="0"/>
          </a:p>
        </p:txBody>
      </p:sp>
      <p:pic>
        <p:nvPicPr>
          <p:cNvPr id="4" name="Image 1" descr="preencoded.png"/>
          <p:cNvPicPr>
            <a:picLocks noChangeAspect="1"/>
          </p:cNvPicPr>
          <p:nvPr/>
        </p:nvPicPr>
        <p:blipFill>
          <a:blip r:embed="rId4"/>
          <a:stretch>
            <a:fillRect/>
          </a:stretch>
        </p:blipFill>
        <p:spPr>
          <a:xfrm>
            <a:off x="818912" y="1807488"/>
            <a:ext cx="1169789" cy="1871782"/>
          </a:xfrm>
          <a:prstGeom prst="rect">
            <a:avLst/>
          </a:prstGeom>
        </p:spPr>
      </p:pic>
      <p:sp>
        <p:nvSpPr>
          <p:cNvPr id="5" name="Text 1"/>
          <p:cNvSpPr/>
          <p:nvPr/>
        </p:nvSpPr>
        <p:spPr>
          <a:xfrm>
            <a:off x="2339578" y="2041446"/>
            <a:ext cx="2599730" cy="325041"/>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Barlow Medium" pitchFamily="34" charset="0"/>
                <a:ea typeface="Barlow Medium" pitchFamily="34" charset="-122"/>
                <a:cs typeface="Barlow Medium" pitchFamily="34" charset="-120"/>
              </a:rPr>
              <a:t>Drama</a:t>
            </a:r>
            <a:endParaRPr lang="en-US" sz="2000" dirty="0"/>
          </a:p>
        </p:txBody>
      </p:sp>
      <p:sp>
        <p:nvSpPr>
          <p:cNvPr id="6" name="Text 2"/>
          <p:cNvSpPr/>
          <p:nvPr/>
        </p:nvSpPr>
        <p:spPr>
          <a:xfrm>
            <a:off x="2339578" y="2506861"/>
            <a:ext cx="5985510" cy="374333"/>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Barlow" pitchFamily="34" charset="0"/>
                <a:ea typeface="Barlow" pitchFamily="34" charset="-122"/>
                <a:cs typeface="Barlow" pitchFamily="34" charset="-120"/>
              </a:rPr>
              <a:t>Longest average running time at 120 minutes.</a:t>
            </a:r>
            <a:endParaRPr lang="en-US" sz="1800" dirty="0"/>
          </a:p>
        </p:txBody>
      </p:sp>
      <p:pic>
        <p:nvPicPr>
          <p:cNvPr id="7" name="Image 2" descr="preencoded.png"/>
          <p:cNvPicPr>
            <a:picLocks noChangeAspect="1"/>
          </p:cNvPicPr>
          <p:nvPr/>
        </p:nvPicPr>
        <p:blipFill>
          <a:blip r:embed="rId5"/>
          <a:stretch>
            <a:fillRect/>
          </a:stretch>
        </p:blipFill>
        <p:spPr>
          <a:xfrm>
            <a:off x="818912" y="3679269"/>
            <a:ext cx="1169789" cy="1871782"/>
          </a:xfrm>
          <a:prstGeom prst="rect">
            <a:avLst/>
          </a:prstGeom>
        </p:spPr>
      </p:pic>
      <p:sp>
        <p:nvSpPr>
          <p:cNvPr id="8" name="Text 3"/>
          <p:cNvSpPr/>
          <p:nvPr/>
        </p:nvSpPr>
        <p:spPr>
          <a:xfrm>
            <a:off x="2339578" y="3913227"/>
            <a:ext cx="2599730" cy="325041"/>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Barlow Medium" pitchFamily="34" charset="0"/>
                <a:ea typeface="Barlow Medium" pitchFamily="34" charset="-122"/>
                <a:cs typeface="Barlow Medium" pitchFamily="34" charset="-120"/>
              </a:rPr>
              <a:t>Action</a:t>
            </a:r>
            <a:endParaRPr lang="en-US" sz="2000" dirty="0"/>
          </a:p>
        </p:txBody>
      </p:sp>
      <p:sp>
        <p:nvSpPr>
          <p:cNvPr id="9" name="Text 4"/>
          <p:cNvSpPr/>
          <p:nvPr/>
        </p:nvSpPr>
        <p:spPr>
          <a:xfrm>
            <a:off x="2339578" y="4378643"/>
            <a:ext cx="5985510" cy="374333"/>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Barlow" pitchFamily="34" charset="0"/>
                <a:ea typeface="Barlow" pitchFamily="34" charset="-122"/>
                <a:cs typeface="Barlow" pitchFamily="34" charset="-120"/>
              </a:rPr>
              <a:t>Average duration of 115 minutes.</a:t>
            </a:r>
            <a:endParaRPr lang="en-US" sz="1800" dirty="0"/>
          </a:p>
        </p:txBody>
      </p:sp>
      <p:pic>
        <p:nvPicPr>
          <p:cNvPr id="10" name="Image 3" descr="preencoded.png"/>
          <p:cNvPicPr>
            <a:picLocks noChangeAspect="1"/>
          </p:cNvPicPr>
          <p:nvPr/>
        </p:nvPicPr>
        <p:blipFill>
          <a:blip r:embed="rId6"/>
          <a:stretch>
            <a:fillRect/>
          </a:stretch>
        </p:blipFill>
        <p:spPr>
          <a:xfrm>
            <a:off x="818912" y="5551051"/>
            <a:ext cx="1169789" cy="1871782"/>
          </a:xfrm>
          <a:prstGeom prst="rect">
            <a:avLst/>
          </a:prstGeom>
        </p:spPr>
      </p:pic>
      <p:sp>
        <p:nvSpPr>
          <p:cNvPr id="11" name="Text 5"/>
          <p:cNvSpPr/>
          <p:nvPr/>
        </p:nvSpPr>
        <p:spPr>
          <a:xfrm>
            <a:off x="2339578" y="5785009"/>
            <a:ext cx="2599730" cy="325041"/>
          </a:xfrm>
          <a:prstGeom prst="rect">
            <a:avLst/>
          </a:prstGeom>
          <a:noFill/>
          <a:ln/>
        </p:spPr>
        <p:txBody>
          <a:bodyPr wrap="none" lIns="0" tIns="0" rIns="0" bIns="0" rtlCol="0" anchor="t"/>
          <a:lstStyle/>
          <a:p>
            <a:pPr marL="0" indent="0" algn="l">
              <a:lnSpc>
                <a:spcPts val="2550"/>
              </a:lnSpc>
              <a:buNone/>
            </a:pPr>
            <a:r>
              <a:rPr lang="en-US" sz="2000" dirty="0">
                <a:solidFill>
                  <a:srgbClr val="E5E0DF"/>
                </a:solidFill>
                <a:latin typeface="Barlow Medium" pitchFamily="34" charset="0"/>
                <a:ea typeface="Barlow Medium" pitchFamily="34" charset="-122"/>
                <a:cs typeface="Barlow Medium" pitchFamily="34" charset="-120"/>
              </a:rPr>
              <a:t>Comedy</a:t>
            </a:r>
            <a:endParaRPr lang="en-US" sz="2000" dirty="0"/>
          </a:p>
        </p:txBody>
      </p:sp>
      <p:sp>
        <p:nvSpPr>
          <p:cNvPr id="12" name="Text 6"/>
          <p:cNvSpPr/>
          <p:nvPr/>
        </p:nvSpPr>
        <p:spPr>
          <a:xfrm>
            <a:off x="2339578" y="6250424"/>
            <a:ext cx="5985510" cy="374333"/>
          </a:xfrm>
          <a:prstGeom prst="rect">
            <a:avLst/>
          </a:prstGeom>
          <a:noFill/>
          <a:ln/>
        </p:spPr>
        <p:txBody>
          <a:bodyPr wrap="none" lIns="0" tIns="0" rIns="0" bIns="0" rtlCol="0" anchor="t"/>
          <a:lstStyle/>
          <a:p>
            <a:pPr marL="0" indent="0" algn="l">
              <a:lnSpc>
                <a:spcPts val="2900"/>
              </a:lnSpc>
              <a:buNone/>
            </a:pPr>
            <a:r>
              <a:rPr lang="en-US" sz="1800" dirty="0">
                <a:solidFill>
                  <a:srgbClr val="E5E0DF"/>
                </a:solidFill>
                <a:latin typeface="Barlow" pitchFamily="34" charset="0"/>
                <a:ea typeface="Barlow" pitchFamily="34" charset="-122"/>
                <a:cs typeface="Barlow" pitchFamily="34" charset="-120"/>
              </a:rPr>
              <a:t>Shortest average running time at 90 minutes.</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2831" y="583644"/>
            <a:ext cx="5532477" cy="589598"/>
          </a:xfrm>
          <a:prstGeom prst="rect">
            <a:avLst/>
          </a:prstGeom>
          <a:noFill/>
          <a:ln/>
        </p:spPr>
        <p:txBody>
          <a:bodyPr wrap="none" lIns="0" tIns="0" rIns="0" bIns="0" rtlCol="0" anchor="t"/>
          <a:lstStyle/>
          <a:p>
            <a:pPr marL="0" indent="0">
              <a:lnSpc>
                <a:spcPts val="4600"/>
              </a:lnSpc>
              <a:buNone/>
            </a:pPr>
            <a:r>
              <a:rPr lang="en-US" sz="3700" dirty="0">
                <a:solidFill>
                  <a:srgbClr val="FFFFFF"/>
                </a:solidFill>
                <a:latin typeface="Barlow Medium" pitchFamily="34" charset="0"/>
                <a:ea typeface="Barlow Medium" pitchFamily="34" charset="-122"/>
                <a:cs typeface="Barlow Medium" pitchFamily="34" charset="-120"/>
              </a:rPr>
              <a:t>Movies Released Each Year</a:t>
            </a:r>
            <a:endParaRPr lang="en-US" sz="3700" dirty="0"/>
          </a:p>
        </p:txBody>
      </p:sp>
      <p:sp>
        <p:nvSpPr>
          <p:cNvPr id="3" name="Text 1"/>
          <p:cNvSpPr/>
          <p:nvPr/>
        </p:nvSpPr>
        <p:spPr>
          <a:xfrm>
            <a:off x="742831" y="1597700"/>
            <a:ext cx="13144738" cy="679133"/>
          </a:xfrm>
          <a:prstGeom prst="rect">
            <a:avLst/>
          </a:prstGeom>
          <a:noFill/>
          <a:ln/>
        </p:spPr>
        <p:txBody>
          <a:bodyPr wrap="square" lIns="0" tIns="0" rIns="0" bIns="0" rtlCol="0" anchor="t"/>
          <a:lstStyle/>
          <a:p>
            <a:pPr marL="0" indent="0">
              <a:lnSpc>
                <a:spcPts val="2650"/>
              </a:lnSpc>
              <a:buNone/>
            </a:pPr>
            <a:r>
              <a:rPr lang="en-US" sz="1650" dirty="0">
                <a:solidFill>
                  <a:srgbClr val="E5E0DF"/>
                </a:solidFill>
                <a:latin typeface="Barlow" pitchFamily="34" charset="0"/>
                <a:ea typeface="Barlow" pitchFamily="34" charset="-122"/>
                <a:cs typeface="Barlow" pitchFamily="34" charset="-120"/>
              </a:rPr>
              <a:t>The data revealed interesting trends in movie releases over the years. Notably, the year 2020 witnessed a significant peak in releases, indicating a surge in content production and acquisition during that period.</a:t>
            </a:r>
            <a:endParaRPr lang="en-US" sz="1650" dirty="0"/>
          </a:p>
        </p:txBody>
      </p:sp>
      <p:sp>
        <p:nvSpPr>
          <p:cNvPr id="4" name="Shape 2"/>
          <p:cNvSpPr/>
          <p:nvPr/>
        </p:nvSpPr>
        <p:spPr>
          <a:xfrm>
            <a:off x="742831" y="5251013"/>
            <a:ext cx="13144738" cy="22860"/>
          </a:xfrm>
          <a:prstGeom prst="roundRect">
            <a:avLst>
              <a:gd name="adj" fmla="val 389973"/>
            </a:avLst>
          </a:prstGeom>
          <a:solidFill>
            <a:srgbClr val="922022"/>
          </a:solidFill>
          <a:ln/>
        </p:spPr>
      </p:sp>
      <p:sp>
        <p:nvSpPr>
          <p:cNvPr id="5" name="Shape 3"/>
          <p:cNvSpPr/>
          <p:nvPr/>
        </p:nvSpPr>
        <p:spPr>
          <a:xfrm>
            <a:off x="3296483" y="4508242"/>
            <a:ext cx="22860" cy="742831"/>
          </a:xfrm>
          <a:prstGeom prst="roundRect">
            <a:avLst>
              <a:gd name="adj" fmla="val 389973"/>
            </a:avLst>
          </a:prstGeom>
          <a:solidFill>
            <a:srgbClr val="922022"/>
          </a:solidFill>
          <a:ln/>
        </p:spPr>
      </p:sp>
      <p:sp>
        <p:nvSpPr>
          <p:cNvPr id="6" name="Shape 4"/>
          <p:cNvSpPr/>
          <p:nvPr/>
        </p:nvSpPr>
        <p:spPr>
          <a:xfrm>
            <a:off x="3069193" y="5012234"/>
            <a:ext cx="477560" cy="477560"/>
          </a:xfrm>
          <a:prstGeom prst="roundRect">
            <a:avLst>
              <a:gd name="adj" fmla="val 18667"/>
            </a:avLst>
          </a:prstGeom>
          <a:solidFill>
            <a:srgbClr val="790709"/>
          </a:solidFill>
          <a:ln w="7620">
            <a:solidFill>
              <a:srgbClr val="922022"/>
            </a:solidFill>
            <a:prstDash val="solid"/>
          </a:ln>
        </p:spPr>
      </p:sp>
      <p:sp>
        <p:nvSpPr>
          <p:cNvPr id="7" name="Text 5"/>
          <p:cNvSpPr/>
          <p:nvPr/>
        </p:nvSpPr>
        <p:spPr>
          <a:xfrm>
            <a:off x="3258145" y="5109508"/>
            <a:ext cx="99655" cy="283012"/>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Barlow Medium" pitchFamily="34" charset="0"/>
                <a:ea typeface="Barlow Medium" pitchFamily="34" charset="-122"/>
                <a:cs typeface="Barlow Medium" pitchFamily="34" charset="-120"/>
              </a:rPr>
              <a:t>1</a:t>
            </a:r>
            <a:endParaRPr lang="en-US" sz="2200" dirty="0"/>
          </a:p>
        </p:txBody>
      </p:sp>
      <p:sp>
        <p:nvSpPr>
          <p:cNvPr id="8" name="Text 6"/>
          <p:cNvSpPr/>
          <p:nvPr/>
        </p:nvSpPr>
        <p:spPr>
          <a:xfrm>
            <a:off x="2128838" y="3194685"/>
            <a:ext cx="2358390" cy="294799"/>
          </a:xfrm>
          <a:prstGeom prst="rect">
            <a:avLst/>
          </a:prstGeom>
          <a:noFill/>
          <a:ln/>
        </p:spPr>
        <p:txBody>
          <a:bodyPr wrap="none" lIns="0" tIns="0" rIns="0" bIns="0" rtlCol="0" anchor="t"/>
          <a:lstStyle/>
          <a:p>
            <a:pPr marL="0" indent="0" algn="ctr">
              <a:lnSpc>
                <a:spcPts val="2300"/>
              </a:lnSpc>
              <a:buNone/>
            </a:pPr>
            <a:r>
              <a:rPr lang="en-US" sz="1850" dirty="0">
                <a:solidFill>
                  <a:srgbClr val="E5E0DF"/>
                </a:solidFill>
                <a:latin typeface="Barlow Medium" pitchFamily="34" charset="0"/>
                <a:ea typeface="Barlow Medium" pitchFamily="34" charset="-122"/>
                <a:cs typeface="Barlow Medium" pitchFamily="34" charset="-120"/>
              </a:rPr>
              <a:t>2018</a:t>
            </a:r>
            <a:endParaRPr lang="en-US" sz="1850" dirty="0"/>
          </a:p>
        </p:txBody>
      </p:sp>
      <p:sp>
        <p:nvSpPr>
          <p:cNvPr id="9" name="Text 7"/>
          <p:cNvSpPr/>
          <p:nvPr/>
        </p:nvSpPr>
        <p:spPr>
          <a:xfrm>
            <a:off x="955000" y="3616762"/>
            <a:ext cx="4706183" cy="679133"/>
          </a:xfrm>
          <a:prstGeom prst="rect">
            <a:avLst/>
          </a:prstGeom>
          <a:noFill/>
          <a:ln/>
        </p:spPr>
        <p:txBody>
          <a:bodyPr wrap="square" lIns="0" tIns="0" rIns="0" bIns="0" rtlCol="0" anchor="t"/>
          <a:lstStyle/>
          <a:p>
            <a:pPr marL="0" indent="0" algn="ctr">
              <a:lnSpc>
                <a:spcPts val="2650"/>
              </a:lnSpc>
              <a:buNone/>
            </a:pPr>
            <a:r>
              <a:rPr lang="en-US" sz="1650" dirty="0">
                <a:solidFill>
                  <a:srgbClr val="E5E0DF"/>
                </a:solidFill>
                <a:latin typeface="Barlow" pitchFamily="34" charset="0"/>
                <a:ea typeface="Barlow" pitchFamily="34" charset="-122"/>
                <a:cs typeface="Barlow" pitchFamily="34" charset="-120"/>
              </a:rPr>
              <a:t>Around 100 movies were released in 2018, marking a steady start for content growth on the platform.</a:t>
            </a:r>
            <a:endParaRPr lang="en-US" sz="1650" dirty="0"/>
          </a:p>
        </p:txBody>
      </p:sp>
      <p:sp>
        <p:nvSpPr>
          <p:cNvPr id="10" name="Shape 8"/>
          <p:cNvSpPr/>
          <p:nvPr/>
        </p:nvSpPr>
        <p:spPr>
          <a:xfrm>
            <a:off x="5967889" y="5250954"/>
            <a:ext cx="22860" cy="742831"/>
          </a:xfrm>
          <a:prstGeom prst="roundRect">
            <a:avLst>
              <a:gd name="adj" fmla="val 389973"/>
            </a:avLst>
          </a:prstGeom>
          <a:solidFill>
            <a:srgbClr val="922022"/>
          </a:solidFill>
          <a:ln/>
        </p:spPr>
      </p:sp>
      <p:sp>
        <p:nvSpPr>
          <p:cNvPr id="11" name="Shape 9"/>
          <p:cNvSpPr/>
          <p:nvPr/>
        </p:nvSpPr>
        <p:spPr>
          <a:xfrm>
            <a:off x="5740598" y="5012234"/>
            <a:ext cx="477560" cy="477560"/>
          </a:xfrm>
          <a:prstGeom prst="roundRect">
            <a:avLst>
              <a:gd name="adj" fmla="val 18667"/>
            </a:avLst>
          </a:prstGeom>
          <a:solidFill>
            <a:srgbClr val="790709"/>
          </a:solidFill>
          <a:ln w="7620">
            <a:solidFill>
              <a:srgbClr val="922022"/>
            </a:solidFill>
            <a:prstDash val="solid"/>
          </a:ln>
        </p:spPr>
      </p:sp>
      <p:sp>
        <p:nvSpPr>
          <p:cNvPr id="12" name="Text 10"/>
          <p:cNvSpPr/>
          <p:nvPr/>
        </p:nvSpPr>
        <p:spPr>
          <a:xfrm>
            <a:off x="5902404" y="5109508"/>
            <a:ext cx="153948" cy="283012"/>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Barlow Medium" pitchFamily="34" charset="0"/>
                <a:ea typeface="Barlow Medium" pitchFamily="34" charset="-122"/>
                <a:cs typeface="Barlow Medium" pitchFamily="34" charset="-120"/>
              </a:rPr>
              <a:t>2</a:t>
            </a:r>
            <a:endParaRPr lang="en-US" sz="2200" dirty="0"/>
          </a:p>
        </p:txBody>
      </p:sp>
      <p:sp>
        <p:nvSpPr>
          <p:cNvPr id="13" name="Text 11"/>
          <p:cNvSpPr/>
          <p:nvPr/>
        </p:nvSpPr>
        <p:spPr>
          <a:xfrm>
            <a:off x="4800243" y="6206133"/>
            <a:ext cx="2358390" cy="294799"/>
          </a:xfrm>
          <a:prstGeom prst="rect">
            <a:avLst/>
          </a:prstGeom>
          <a:noFill/>
          <a:ln/>
        </p:spPr>
        <p:txBody>
          <a:bodyPr wrap="none" lIns="0" tIns="0" rIns="0" bIns="0" rtlCol="0" anchor="t"/>
          <a:lstStyle/>
          <a:p>
            <a:pPr marL="0" indent="0" algn="ctr">
              <a:lnSpc>
                <a:spcPts val="2300"/>
              </a:lnSpc>
              <a:buNone/>
            </a:pPr>
            <a:r>
              <a:rPr lang="en-US" sz="1850" dirty="0">
                <a:solidFill>
                  <a:srgbClr val="E5E0DF"/>
                </a:solidFill>
                <a:latin typeface="Barlow Medium" pitchFamily="34" charset="0"/>
                <a:ea typeface="Barlow Medium" pitchFamily="34" charset="-122"/>
                <a:cs typeface="Barlow Medium" pitchFamily="34" charset="-120"/>
              </a:rPr>
              <a:t>2019</a:t>
            </a:r>
            <a:endParaRPr lang="en-US" sz="1850" dirty="0"/>
          </a:p>
        </p:txBody>
      </p:sp>
      <p:sp>
        <p:nvSpPr>
          <p:cNvPr id="14" name="Text 12"/>
          <p:cNvSpPr/>
          <p:nvPr/>
        </p:nvSpPr>
        <p:spPr>
          <a:xfrm>
            <a:off x="3626287" y="6628209"/>
            <a:ext cx="4706303" cy="1018699"/>
          </a:xfrm>
          <a:prstGeom prst="rect">
            <a:avLst/>
          </a:prstGeom>
          <a:noFill/>
          <a:ln/>
        </p:spPr>
        <p:txBody>
          <a:bodyPr wrap="square" lIns="0" tIns="0" rIns="0" bIns="0" rtlCol="0" anchor="t"/>
          <a:lstStyle/>
          <a:p>
            <a:pPr marL="0" indent="0" algn="ctr">
              <a:lnSpc>
                <a:spcPts val="2650"/>
              </a:lnSpc>
              <a:buNone/>
            </a:pPr>
            <a:r>
              <a:rPr lang="en-US" sz="1650" dirty="0">
                <a:solidFill>
                  <a:srgbClr val="E5E0DF"/>
                </a:solidFill>
                <a:latin typeface="Barlow" pitchFamily="34" charset="0"/>
                <a:ea typeface="Barlow" pitchFamily="34" charset="-122"/>
                <a:cs typeface="Barlow" pitchFamily="34" charset="-120"/>
              </a:rPr>
              <a:t>Releases saw a slight increase in 2019, with around 150 movies added to the platform, suggesting a growing trend in content acquisition.</a:t>
            </a:r>
            <a:endParaRPr lang="en-US" sz="1650" dirty="0"/>
          </a:p>
        </p:txBody>
      </p:sp>
      <p:sp>
        <p:nvSpPr>
          <p:cNvPr id="15" name="Shape 13"/>
          <p:cNvSpPr/>
          <p:nvPr/>
        </p:nvSpPr>
        <p:spPr>
          <a:xfrm>
            <a:off x="8639294" y="4508242"/>
            <a:ext cx="22860" cy="742831"/>
          </a:xfrm>
          <a:prstGeom prst="roundRect">
            <a:avLst>
              <a:gd name="adj" fmla="val 389973"/>
            </a:avLst>
          </a:prstGeom>
          <a:solidFill>
            <a:srgbClr val="922022"/>
          </a:solidFill>
          <a:ln/>
        </p:spPr>
      </p:sp>
      <p:sp>
        <p:nvSpPr>
          <p:cNvPr id="16" name="Shape 14"/>
          <p:cNvSpPr/>
          <p:nvPr/>
        </p:nvSpPr>
        <p:spPr>
          <a:xfrm>
            <a:off x="8412004" y="5012234"/>
            <a:ext cx="477560" cy="477560"/>
          </a:xfrm>
          <a:prstGeom prst="roundRect">
            <a:avLst>
              <a:gd name="adj" fmla="val 18667"/>
            </a:avLst>
          </a:prstGeom>
          <a:solidFill>
            <a:srgbClr val="790709"/>
          </a:solidFill>
          <a:ln w="7620">
            <a:solidFill>
              <a:srgbClr val="922022"/>
            </a:solidFill>
            <a:prstDash val="solid"/>
          </a:ln>
        </p:spPr>
      </p:sp>
      <p:sp>
        <p:nvSpPr>
          <p:cNvPr id="17" name="Text 15"/>
          <p:cNvSpPr/>
          <p:nvPr/>
        </p:nvSpPr>
        <p:spPr>
          <a:xfrm>
            <a:off x="8576548" y="5109508"/>
            <a:ext cx="148352" cy="283012"/>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Barlow Medium" pitchFamily="34" charset="0"/>
                <a:ea typeface="Barlow Medium" pitchFamily="34" charset="-122"/>
                <a:cs typeface="Barlow Medium" pitchFamily="34" charset="-120"/>
              </a:rPr>
              <a:t>3</a:t>
            </a:r>
            <a:endParaRPr lang="en-US" sz="2200" dirty="0"/>
          </a:p>
        </p:txBody>
      </p:sp>
      <p:sp>
        <p:nvSpPr>
          <p:cNvPr id="18" name="Text 16"/>
          <p:cNvSpPr/>
          <p:nvPr/>
        </p:nvSpPr>
        <p:spPr>
          <a:xfrm>
            <a:off x="7471648" y="2515553"/>
            <a:ext cx="2358390" cy="294799"/>
          </a:xfrm>
          <a:prstGeom prst="rect">
            <a:avLst/>
          </a:prstGeom>
          <a:noFill/>
          <a:ln/>
        </p:spPr>
        <p:txBody>
          <a:bodyPr wrap="none" lIns="0" tIns="0" rIns="0" bIns="0" rtlCol="0" anchor="t"/>
          <a:lstStyle/>
          <a:p>
            <a:pPr marL="0" indent="0" algn="ctr">
              <a:lnSpc>
                <a:spcPts val="2300"/>
              </a:lnSpc>
              <a:buNone/>
            </a:pPr>
            <a:r>
              <a:rPr lang="en-US" sz="1850" dirty="0">
                <a:solidFill>
                  <a:srgbClr val="E5E0DF"/>
                </a:solidFill>
                <a:latin typeface="Barlow Medium" pitchFamily="34" charset="0"/>
                <a:ea typeface="Barlow Medium" pitchFamily="34" charset="-122"/>
                <a:cs typeface="Barlow Medium" pitchFamily="34" charset="-120"/>
              </a:rPr>
              <a:t>2020</a:t>
            </a:r>
            <a:endParaRPr lang="en-US" sz="1850" dirty="0"/>
          </a:p>
        </p:txBody>
      </p:sp>
      <p:sp>
        <p:nvSpPr>
          <p:cNvPr id="19" name="Text 17"/>
          <p:cNvSpPr/>
          <p:nvPr/>
        </p:nvSpPr>
        <p:spPr>
          <a:xfrm>
            <a:off x="6297692" y="2937629"/>
            <a:ext cx="4706303" cy="1358265"/>
          </a:xfrm>
          <a:prstGeom prst="rect">
            <a:avLst/>
          </a:prstGeom>
          <a:noFill/>
          <a:ln/>
        </p:spPr>
        <p:txBody>
          <a:bodyPr wrap="square" lIns="0" tIns="0" rIns="0" bIns="0" rtlCol="0" anchor="t"/>
          <a:lstStyle/>
          <a:p>
            <a:pPr marL="0" indent="0" algn="ctr">
              <a:lnSpc>
                <a:spcPts val="2650"/>
              </a:lnSpc>
              <a:buNone/>
            </a:pPr>
            <a:r>
              <a:rPr lang="en-US" sz="1650" dirty="0">
                <a:solidFill>
                  <a:srgbClr val="E5E0DF"/>
                </a:solidFill>
                <a:latin typeface="Barlow" pitchFamily="34" charset="0"/>
                <a:ea typeface="Barlow" pitchFamily="34" charset="-122"/>
                <a:cs typeface="Barlow" pitchFamily="34" charset="-120"/>
              </a:rPr>
              <a:t>The year 2020 witnessed a significant peak in releases, with over 200 movies added to the platform, highlighting a surge in content production and acquisition.</a:t>
            </a:r>
            <a:endParaRPr lang="en-US" sz="1650" dirty="0"/>
          </a:p>
        </p:txBody>
      </p:sp>
      <p:sp>
        <p:nvSpPr>
          <p:cNvPr id="20" name="Shape 18"/>
          <p:cNvSpPr/>
          <p:nvPr/>
        </p:nvSpPr>
        <p:spPr>
          <a:xfrm>
            <a:off x="11310699" y="5250954"/>
            <a:ext cx="22860" cy="742831"/>
          </a:xfrm>
          <a:prstGeom prst="roundRect">
            <a:avLst>
              <a:gd name="adj" fmla="val 389973"/>
            </a:avLst>
          </a:prstGeom>
          <a:solidFill>
            <a:srgbClr val="922022"/>
          </a:solidFill>
          <a:ln/>
        </p:spPr>
      </p:sp>
      <p:sp>
        <p:nvSpPr>
          <p:cNvPr id="21" name="Shape 19"/>
          <p:cNvSpPr/>
          <p:nvPr/>
        </p:nvSpPr>
        <p:spPr>
          <a:xfrm>
            <a:off x="11083409" y="5012234"/>
            <a:ext cx="477560" cy="477560"/>
          </a:xfrm>
          <a:prstGeom prst="roundRect">
            <a:avLst>
              <a:gd name="adj" fmla="val 18667"/>
            </a:avLst>
          </a:prstGeom>
          <a:solidFill>
            <a:srgbClr val="790709"/>
          </a:solidFill>
          <a:ln w="7620">
            <a:solidFill>
              <a:srgbClr val="922022"/>
            </a:solidFill>
            <a:prstDash val="solid"/>
          </a:ln>
        </p:spPr>
      </p:sp>
      <p:sp>
        <p:nvSpPr>
          <p:cNvPr id="22" name="Text 20"/>
          <p:cNvSpPr/>
          <p:nvPr/>
        </p:nvSpPr>
        <p:spPr>
          <a:xfrm>
            <a:off x="11241524" y="5109508"/>
            <a:ext cx="161330" cy="283012"/>
          </a:xfrm>
          <a:prstGeom prst="rect">
            <a:avLst/>
          </a:prstGeom>
          <a:noFill/>
          <a:ln/>
        </p:spPr>
        <p:txBody>
          <a:bodyPr wrap="none" lIns="0" tIns="0" rIns="0" bIns="0" rtlCol="0" anchor="t"/>
          <a:lstStyle/>
          <a:p>
            <a:pPr marL="0" indent="0" algn="ctr">
              <a:lnSpc>
                <a:spcPts val="2200"/>
              </a:lnSpc>
              <a:buNone/>
            </a:pPr>
            <a:r>
              <a:rPr lang="en-US" sz="2200" dirty="0">
                <a:solidFill>
                  <a:srgbClr val="E5E0DF"/>
                </a:solidFill>
                <a:latin typeface="Barlow Medium" pitchFamily="34" charset="0"/>
                <a:ea typeface="Barlow Medium" pitchFamily="34" charset="-122"/>
                <a:cs typeface="Barlow Medium" pitchFamily="34" charset="-120"/>
              </a:rPr>
              <a:t>4</a:t>
            </a:r>
            <a:endParaRPr lang="en-US" sz="2200" dirty="0"/>
          </a:p>
        </p:txBody>
      </p:sp>
      <p:sp>
        <p:nvSpPr>
          <p:cNvPr id="23" name="Text 21"/>
          <p:cNvSpPr/>
          <p:nvPr/>
        </p:nvSpPr>
        <p:spPr>
          <a:xfrm>
            <a:off x="10143053" y="6206133"/>
            <a:ext cx="2358390" cy="294799"/>
          </a:xfrm>
          <a:prstGeom prst="rect">
            <a:avLst/>
          </a:prstGeom>
          <a:noFill/>
          <a:ln/>
        </p:spPr>
        <p:txBody>
          <a:bodyPr wrap="none" lIns="0" tIns="0" rIns="0" bIns="0" rtlCol="0" anchor="t"/>
          <a:lstStyle/>
          <a:p>
            <a:pPr marL="0" indent="0" algn="ctr">
              <a:lnSpc>
                <a:spcPts val="2300"/>
              </a:lnSpc>
              <a:buNone/>
            </a:pPr>
            <a:r>
              <a:rPr lang="en-US" sz="1850" dirty="0">
                <a:solidFill>
                  <a:srgbClr val="E5E0DF"/>
                </a:solidFill>
                <a:latin typeface="Barlow Medium" pitchFamily="34" charset="0"/>
                <a:ea typeface="Barlow Medium" pitchFamily="34" charset="-122"/>
                <a:cs typeface="Barlow Medium" pitchFamily="34" charset="-120"/>
              </a:rPr>
              <a:t>2021</a:t>
            </a:r>
            <a:endParaRPr lang="en-US" sz="1850" dirty="0"/>
          </a:p>
        </p:txBody>
      </p:sp>
      <p:sp>
        <p:nvSpPr>
          <p:cNvPr id="24" name="Text 22"/>
          <p:cNvSpPr/>
          <p:nvPr/>
        </p:nvSpPr>
        <p:spPr>
          <a:xfrm>
            <a:off x="8969097" y="6628209"/>
            <a:ext cx="4706303" cy="1018699"/>
          </a:xfrm>
          <a:prstGeom prst="rect">
            <a:avLst/>
          </a:prstGeom>
          <a:noFill/>
          <a:ln/>
        </p:spPr>
        <p:txBody>
          <a:bodyPr wrap="square" lIns="0" tIns="0" rIns="0" bIns="0" rtlCol="0" anchor="t"/>
          <a:lstStyle/>
          <a:p>
            <a:pPr marL="0" indent="0" algn="ctr">
              <a:lnSpc>
                <a:spcPts val="2650"/>
              </a:lnSpc>
              <a:buNone/>
            </a:pPr>
            <a:r>
              <a:rPr lang="en-US" sz="1650" dirty="0">
                <a:solidFill>
                  <a:srgbClr val="E5E0DF"/>
                </a:solidFill>
                <a:latin typeface="Barlow" pitchFamily="34" charset="0"/>
                <a:ea typeface="Barlow" pitchFamily="34" charset="-122"/>
                <a:cs typeface="Barlow" pitchFamily="34" charset="-120"/>
              </a:rPr>
              <a:t>Releases saw a slight decline in 2021, suggesting a stabilization in content growth after the peak in 2020.</a:t>
            </a:r>
            <a:endParaRPr lang="en-US" sz="1650" dirty="0"/>
          </a:p>
        </p:txBody>
      </p:sp>
      <p:sp>
        <p:nvSpPr>
          <p:cNvPr id="25" name="Rectangle 24">
            <a:extLst>
              <a:ext uri="{FF2B5EF4-FFF2-40B4-BE49-F238E27FC236}">
                <a16:creationId xmlns:a16="http://schemas.microsoft.com/office/drawing/2014/main" id="{E2B22DB9-9473-4269-B181-E1D8B10532B4}"/>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9692" y="629960"/>
            <a:ext cx="3957638" cy="494705"/>
          </a:xfrm>
          <a:prstGeom prst="rect">
            <a:avLst/>
          </a:prstGeom>
          <a:noFill/>
          <a:ln/>
        </p:spPr>
        <p:txBody>
          <a:bodyPr wrap="none" lIns="0" tIns="0" rIns="0" bIns="0" rtlCol="0" anchor="t"/>
          <a:lstStyle/>
          <a:p>
            <a:pPr marL="0" indent="0">
              <a:lnSpc>
                <a:spcPts val="3850"/>
              </a:lnSpc>
              <a:buNone/>
            </a:pPr>
            <a:r>
              <a:rPr lang="en-US" sz="3100" dirty="0">
                <a:solidFill>
                  <a:srgbClr val="FFFFFF"/>
                </a:solidFill>
                <a:latin typeface="Barlow Medium" pitchFamily="34" charset="0"/>
                <a:ea typeface="Barlow Medium" pitchFamily="34" charset="-122"/>
                <a:cs typeface="Barlow Medium" pitchFamily="34" charset="-120"/>
              </a:rPr>
              <a:t>Top 10 Longest Movies</a:t>
            </a:r>
            <a:endParaRPr lang="en-US" sz="3100" dirty="0"/>
          </a:p>
        </p:txBody>
      </p:sp>
      <p:sp>
        <p:nvSpPr>
          <p:cNvPr id="4" name="Text 1"/>
          <p:cNvSpPr/>
          <p:nvPr/>
        </p:nvSpPr>
        <p:spPr>
          <a:xfrm>
            <a:off x="6109692" y="1391722"/>
            <a:ext cx="7897416" cy="569833"/>
          </a:xfrm>
          <a:prstGeom prst="rect">
            <a:avLst/>
          </a:prstGeom>
          <a:noFill/>
          <a:ln/>
        </p:spPr>
        <p:txBody>
          <a:bodyPr wrap="squar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Exploring the dataset for movies with the longest running times revealed a list of epic cinematic experiences, showcasing the dedication of filmmakers to create immersive and impactful narratives.</a:t>
            </a:r>
            <a:endParaRPr lang="en-US" sz="1400" dirty="0"/>
          </a:p>
        </p:txBody>
      </p:sp>
      <p:sp>
        <p:nvSpPr>
          <p:cNvPr id="5" name="Shape 2"/>
          <p:cNvSpPr/>
          <p:nvPr/>
        </p:nvSpPr>
        <p:spPr>
          <a:xfrm>
            <a:off x="6109692" y="2161818"/>
            <a:ext cx="7897416" cy="5437703"/>
          </a:xfrm>
          <a:prstGeom prst="roundRect">
            <a:avLst>
              <a:gd name="adj" fmla="val 1376"/>
            </a:avLst>
          </a:prstGeom>
          <a:noFill/>
          <a:ln w="7620">
            <a:solidFill>
              <a:srgbClr val="FFFFFF">
                <a:alpha val="24000"/>
              </a:srgbClr>
            </a:solidFill>
            <a:prstDash val="solid"/>
          </a:ln>
        </p:spPr>
      </p:sp>
      <p:sp>
        <p:nvSpPr>
          <p:cNvPr id="6" name="Shape 3"/>
          <p:cNvSpPr/>
          <p:nvPr/>
        </p:nvSpPr>
        <p:spPr>
          <a:xfrm>
            <a:off x="6117312" y="2169438"/>
            <a:ext cx="7882176" cy="513755"/>
          </a:xfrm>
          <a:prstGeom prst="rect">
            <a:avLst/>
          </a:prstGeom>
          <a:solidFill>
            <a:srgbClr val="FFFFFF">
              <a:alpha val="4000"/>
            </a:srgbClr>
          </a:solidFill>
          <a:ln/>
        </p:spPr>
      </p:sp>
      <p:sp>
        <p:nvSpPr>
          <p:cNvPr id="7" name="Text 4"/>
          <p:cNvSpPr/>
          <p:nvPr/>
        </p:nvSpPr>
        <p:spPr>
          <a:xfrm>
            <a:off x="6295311" y="2283857"/>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Movie Title</a:t>
            </a:r>
            <a:endParaRPr lang="en-US" sz="1400" dirty="0"/>
          </a:p>
        </p:txBody>
      </p:sp>
      <p:sp>
        <p:nvSpPr>
          <p:cNvPr id="8" name="Text 5"/>
          <p:cNvSpPr/>
          <p:nvPr/>
        </p:nvSpPr>
        <p:spPr>
          <a:xfrm>
            <a:off x="10240208" y="2283857"/>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Running Time (minutes)</a:t>
            </a:r>
            <a:endParaRPr lang="en-US" sz="1400" dirty="0"/>
          </a:p>
        </p:txBody>
      </p:sp>
      <p:sp>
        <p:nvSpPr>
          <p:cNvPr id="9" name="Shape 6"/>
          <p:cNvSpPr/>
          <p:nvPr/>
        </p:nvSpPr>
        <p:spPr>
          <a:xfrm>
            <a:off x="6117312" y="2683192"/>
            <a:ext cx="7882176" cy="513755"/>
          </a:xfrm>
          <a:prstGeom prst="rect">
            <a:avLst/>
          </a:prstGeom>
          <a:solidFill>
            <a:srgbClr val="000000">
              <a:alpha val="4000"/>
            </a:srgbClr>
          </a:solidFill>
          <a:ln/>
        </p:spPr>
      </p:sp>
      <p:sp>
        <p:nvSpPr>
          <p:cNvPr id="10" name="Text 7"/>
          <p:cNvSpPr/>
          <p:nvPr/>
        </p:nvSpPr>
        <p:spPr>
          <a:xfrm>
            <a:off x="6295311" y="2797612"/>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The Lord of the Rings: The Return of the King</a:t>
            </a:r>
            <a:endParaRPr lang="en-US" sz="1400" dirty="0"/>
          </a:p>
        </p:txBody>
      </p:sp>
      <p:sp>
        <p:nvSpPr>
          <p:cNvPr id="11" name="Text 8"/>
          <p:cNvSpPr/>
          <p:nvPr/>
        </p:nvSpPr>
        <p:spPr>
          <a:xfrm>
            <a:off x="10240208" y="2797612"/>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201</a:t>
            </a:r>
            <a:endParaRPr lang="en-US" sz="1400" dirty="0"/>
          </a:p>
        </p:txBody>
      </p:sp>
      <p:sp>
        <p:nvSpPr>
          <p:cNvPr id="12" name="Shape 9"/>
          <p:cNvSpPr/>
          <p:nvPr/>
        </p:nvSpPr>
        <p:spPr>
          <a:xfrm>
            <a:off x="6117312" y="3196947"/>
            <a:ext cx="7882176" cy="513755"/>
          </a:xfrm>
          <a:prstGeom prst="rect">
            <a:avLst/>
          </a:prstGeom>
          <a:solidFill>
            <a:srgbClr val="FFFFFF">
              <a:alpha val="4000"/>
            </a:srgbClr>
          </a:solidFill>
          <a:ln/>
        </p:spPr>
      </p:sp>
      <p:sp>
        <p:nvSpPr>
          <p:cNvPr id="13" name="Text 10"/>
          <p:cNvSpPr/>
          <p:nvPr/>
        </p:nvSpPr>
        <p:spPr>
          <a:xfrm>
            <a:off x="6295311" y="3311366"/>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Avengers: Endgame</a:t>
            </a:r>
            <a:endParaRPr lang="en-US" sz="1400" dirty="0"/>
          </a:p>
        </p:txBody>
      </p:sp>
      <p:sp>
        <p:nvSpPr>
          <p:cNvPr id="14" name="Text 11"/>
          <p:cNvSpPr/>
          <p:nvPr/>
        </p:nvSpPr>
        <p:spPr>
          <a:xfrm>
            <a:off x="10240208" y="3311366"/>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181</a:t>
            </a:r>
            <a:endParaRPr lang="en-US" sz="1400" dirty="0"/>
          </a:p>
        </p:txBody>
      </p:sp>
      <p:sp>
        <p:nvSpPr>
          <p:cNvPr id="15" name="Shape 12"/>
          <p:cNvSpPr/>
          <p:nvPr/>
        </p:nvSpPr>
        <p:spPr>
          <a:xfrm>
            <a:off x="6117312" y="3710702"/>
            <a:ext cx="7882176" cy="513755"/>
          </a:xfrm>
          <a:prstGeom prst="rect">
            <a:avLst/>
          </a:prstGeom>
          <a:solidFill>
            <a:srgbClr val="000000">
              <a:alpha val="4000"/>
            </a:srgbClr>
          </a:solidFill>
          <a:ln/>
        </p:spPr>
      </p:sp>
      <p:sp>
        <p:nvSpPr>
          <p:cNvPr id="16" name="Text 13"/>
          <p:cNvSpPr/>
          <p:nvPr/>
        </p:nvSpPr>
        <p:spPr>
          <a:xfrm>
            <a:off x="6295311" y="3825121"/>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Titanic</a:t>
            </a:r>
            <a:endParaRPr lang="en-US" sz="1400" dirty="0"/>
          </a:p>
        </p:txBody>
      </p:sp>
      <p:sp>
        <p:nvSpPr>
          <p:cNvPr id="17" name="Text 14"/>
          <p:cNvSpPr/>
          <p:nvPr/>
        </p:nvSpPr>
        <p:spPr>
          <a:xfrm>
            <a:off x="10240208" y="3825121"/>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195</a:t>
            </a:r>
            <a:endParaRPr lang="en-US" sz="1400" dirty="0"/>
          </a:p>
        </p:txBody>
      </p:sp>
      <p:sp>
        <p:nvSpPr>
          <p:cNvPr id="18" name="Shape 15"/>
          <p:cNvSpPr/>
          <p:nvPr/>
        </p:nvSpPr>
        <p:spPr>
          <a:xfrm>
            <a:off x="6117312" y="4224457"/>
            <a:ext cx="7882176" cy="513755"/>
          </a:xfrm>
          <a:prstGeom prst="rect">
            <a:avLst/>
          </a:prstGeom>
          <a:solidFill>
            <a:srgbClr val="FFFFFF">
              <a:alpha val="4000"/>
            </a:srgbClr>
          </a:solidFill>
          <a:ln/>
        </p:spPr>
      </p:sp>
      <p:sp>
        <p:nvSpPr>
          <p:cNvPr id="19" name="Text 16"/>
          <p:cNvSpPr/>
          <p:nvPr/>
        </p:nvSpPr>
        <p:spPr>
          <a:xfrm>
            <a:off x="6295311" y="4338876"/>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The Hobbit: An Unexpected Journey</a:t>
            </a:r>
            <a:endParaRPr lang="en-US" sz="1400" dirty="0"/>
          </a:p>
        </p:txBody>
      </p:sp>
      <p:sp>
        <p:nvSpPr>
          <p:cNvPr id="20" name="Text 17"/>
          <p:cNvSpPr/>
          <p:nvPr/>
        </p:nvSpPr>
        <p:spPr>
          <a:xfrm>
            <a:off x="10240208" y="4338876"/>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169</a:t>
            </a:r>
            <a:endParaRPr lang="en-US" sz="1400" dirty="0"/>
          </a:p>
        </p:txBody>
      </p:sp>
      <p:sp>
        <p:nvSpPr>
          <p:cNvPr id="21" name="Shape 18"/>
          <p:cNvSpPr/>
          <p:nvPr/>
        </p:nvSpPr>
        <p:spPr>
          <a:xfrm>
            <a:off x="6117312" y="4738211"/>
            <a:ext cx="7882176" cy="513755"/>
          </a:xfrm>
          <a:prstGeom prst="rect">
            <a:avLst/>
          </a:prstGeom>
          <a:solidFill>
            <a:srgbClr val="000000">
              <a:alpha val="4000"/>
            </a:srgbClr>
          </a:solidFill>
          <a:ln/>
        </p:spPr>
      </p:sp>
      <p:sp>
        <p:nvSpPr>
          <p:cNvPr id="22" name="Text 19"/>
          <p:cNvSpPr/>
          <p:nvPr/>
        </p:nvSpPr>
        <p:spPr>
          <a:xfrm>
            <a:off x="6295311" y="4852630"/>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The Hobbit: The Desolation of Smaug</a:t>
            </a:r>
            <a:endParaRPr lang="en-US" sz="1400" dirty="0"/>
          </a:p>
        </p:txBody>
      </p:sp>
      <p:sp>
        <p:nvSpPr>
          <p:cNvPr id="23" name="Text 20"/>
          <p:cNvSpPr/>
          <p:nvPr/>
        </p:nvSpPr>
        <p:spPr>
          <a:xfrm>
            <a:off x="10240208" y="4852630"/>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161</a:t>
            </a:r>
            <a:endParaRPr lang="en-US" sz="1400" dirty="0"/>
          </a:p>
        </p:txBody>
      </p:sp>
      <p:sp>
        <p:nvSpPr>
          <p:cNvPr id="24" name="Shape 21"/>
          <p:cNvSpPr/>
          <p:nvPr/>
        </p:nvSpPr>
        <p:spPr>
          <a:xfrm>
            <a:off x="6117312" y="5251966"/>
            <a:ext cx="7882176" cy="513755"/>
          </a:xfrm>
          <a:prstGeom prst="rect">
            <a:avLst/>
          </a:prstGeom>
          <a:solidFill>
            <a:srgbClr val="FFFFFF">
              <a:alpha val="4000"/>
            </a:srgbClr>
          </a:solidFill>
          <a:ln/>
        </p:spPr>
      </p:sp>
      <p:sp>
        <p:nvSpPr>
          <p:cNvPr id="25" name="Text 22"/>
          <p:cNvSpPr/>
          <p:nvPr/>
        </p:nvSpPr>
        <p:spPr>
          <a:xfrm>
            <a:off x="6295311" y="5366385"/>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The Hobbit: The Battle of the Five Armies</a:t>
            </a:r>
            <a:endParaRPr lang="en-US" sz="1400" dirty="0"/>
          </a:p>
        </p:txBody>
      </p:sp>
      <p:sp>
        <p:nvSpPr>
          <p:cNvPr id="26" name="Text 23"/>
          <p:cNvSpPr/>
          <p:nvPr/>
        </p:nvSpPr>
        <p:spPr>
          <a:xfrm>
            <a:off x="10240208" y="5366385"/>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144</a:t>
            </a:r>
            <a:endParaRPr lang="en-US" sz="1400" dirty="0"/>
          </a:p>
        </p:txBody>
      </p:sp>
      <p:sp>
        <p:nvSpPr>
          <p:cNvPr id="27" name="Shape 24"/>
          <p:cNvSpPr/>
          <p:nvPr/>
        </p:nvSpPr>
        <p:spPr>
          <a:xfrm>
            <a:off x="6117312" y="5765721"/>
            <a:ext cx="7882176" cy="798671"/>
          </a:xfrm>
          <a:prstGeom prst="rect">
            <a:avLst/>
          </a:prstGeom>
          <a:solidFill>
            <a:srgbClr val="000000">
              <a:alpha val="4000"/>
            </a:srgbClr>
          </a:solidFill>
          <a:ln/>
        </p:spPr>
      </p:sp>
      <p:sp>
        <p:nvSpPr>
          <p:cNvPr id="28" name="Text 25"/>
          <p:cNvSpPr/>
          <p:nvPr/>
        </p:nvSpPr>
        <p:spPr>
          <a:xfrm>
            <a:off x="6295311" y="5880140"/>
            <a:ext cx="3581281" cy="569833"/>
          </a:xfrm>
          <a:prstGeom prst="rect">
            <a:avLst/>
          </a:prstGeom>
          <a:noFill/>
          <a:ln/>
        </p:spPr>
        <p:txBody>
          <a:bodyPr wrap="squar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The Lord of the Rings: The Fellowship of the Ring</a:t>
            </a:r>
            <a:endParaRPr lang="en-US" sz="1400" dirty="0"/>
          </a:p>
        </p:txBody>
      </p:sp>
      <p:sp>
        <p:nvSpPr>
          <p:cNvPr id="29" name="Text 26"/>
          <p:cNvSpPr/>
          <p:nvPr/>
        </p:nvSpPr>
        <p:spPr>
          <a:xfrm>
            <a:off x="10240208" y="5880140"/>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178</a:t>
            </a:r>
            <a:endParaRPr lang="en-US" sz="1400" dirty="0"/>
          </a:p>
        </p:txBody>
      </p:sp>
      <p:sp>
        <p:nvSpPr>
          <p:cNvPr id="30" name="Shape 27"/>
          <p:cNvSpPr/>
          <p:nvPr/>
        </p:nvSpPr>
        <p:spPr>
          <a:xfrm>
            <a:off x="6117312" y="6564392"/>
            <a:ext cx="7882176" cy="513755"/>
          </a:xfrm>
          <a:prstGeom prst="rect">
            <a:avLst/>
          </a:prstGeom>
          <a:solidFill>
            <a:srgbClr val="FFFFFF">
              <a:alpha val="4000"/>
            </a:srgbClr>
          </a:solidFill>
          <a:ln/>
        </p:spPr>
      </p:sp>
      <p:sp>
        <p:nvSpPr>
          <p:cNvPr id="31" name="Text 28"/>
          <p:cNvSpPr/>
          <p:nvPr/>
        </p:nvSpPr>
        <p:spPr>
          <a:xfrm>
            <a:off x="6295311" y="6678811"/>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The Lord of the Rings: The Two Towers</a:t>
            </a:r>
            <a:endParaRPr lang="en-US" sz="1400" dirty="0"/>
          </a:p>
        </p:txBody>
      </p:sp>
      <p:sp>
        <p:nvSpPr>
          <p:cNvPr id="32" name="Text 29"/>
          <p:cNvSpPr/>
          <p:nvPr/>
        </p:nvSpPr>
        <p:spPr>
          <a:xfrm>
            <a:off x="10240208" y="6678811"/>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179</a:t>
            </a:r>
            <a:endParaRPr lang="en-US" sz="1400" dirty="0"/>
          </a:p>
        </p:txBody>
      </p:sp>
      <p:sp>
        <p:nvSpPr>
          <p:cNvPr id="33" name="Shape 30"/>
          <p:cNvSpPr/>
          <p:nvPr/>
        </p:nvSpPr>
        <p:spPr>
          <a:xfrm>
            <a:off x="6117312" y="7078147"/>
            <a:ext cx="7882176" cy="513755"/>
          </a:xfrm>
          <a:prstGeom prst="rect">
            <a:avLst/>
          </a:prstGeom>
          <a:solidFill>
            <a:srgbClr val="000000">
              <a:alpha val="4000"/>
            </a:srgbClr>
          </a:solidFill>
          <a:ln/>
        </p:spPr>
      </p:sp>
      <p:sp>
        <p:nvSpPr>
          <p:cNvPr id="34" name="Text 31"/>
          <p:cNvSpPr/>
          <p:nvPr/>
        </p:nvSpPr>
        <p:spPr>
          <a:xfrm>
            <a:off x="6295311" y="7192566"/>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Avatar</a:t>
            </a:r>
            <a:endParaRPr lang="en-US" sz="1400" dirty="0"/>
          </a:p>
        </p:txBody>
      </p:sp>
      <p:sp>
        <p:nvSpPr>
          <p:cNvPr id="35" name="Text 32"/>
          <p:cNvSpPr/>
          <p:nvPr/>
        </p:nvSpPr>
        <p:spPr>
          <a:xfrm>
            <a:off x="10240208" y="7192566"/>
            <a:ext cx="3581281" cy="284917"/>
          </a:xfrm>
          <a:prstGeom prst="rect">
            <a:avLst/>
          </a:prstGeom>
          <a:noFill/>
          <a:ln/>
        </p:spPr>
        <p:txBody>
          <a:bodyPr wrap="none" lIns="0" tIns="0" rIns="0" bIns="0" rtlCol="0" anchor="t"/>
          <a:lstStyle/>
          <a:p>
            <a:pPr marL="0" indent="0">
              <a:lnSpc>
                <a:spcPts val="2200"/>
              </a:lnSpc>
              <a:buNone/>
            </a:pPr>
            <a:r>
              <a:rPr lang="en-US" sz="1400" dirty="0">
                <a:solidFill>
                  <a:srgbClr val="E5E0DF"/>
                </a:solidFill>
                <a:latin typeface="Barlow" pitchFamily="34" charset="0"/>
                <a:ea typeface="Barlow" pitchFamily="34" charset="-122"/>
                <a:cs typeface="Barlow" pitchFamily="34" charset="-120"/>
              </a:rPr>
              <a:t>162</a:t>
            </a:r>
            <a:endParaRPr lang="en-US" sz="1400" dirty="0"/>
          </a:p>
        </p:txBody>
      </p:sp>
      <p:sp>
        <p:nvSpPr>
          <p:cNvPr id="36" name="Rectangle 35">
            <a:extLst>
              <a:ext uri="{FF2B5EF4-FFF2-40B4-BE49-F238E27FC236}">
                <a16:creationId xmlns:a16="http://schemas.microsoft.com/office/drawing/2014/main" id="{5A046191-D0F2-87FF-EA7A-F9B3AE4EB49B}"/>
              </a:ext>
            </a:extLst>
          </p:cNvPr>
          <p:cNvSpPr/>
          <p:nvPr/>
        </p:nvSpPr>
        <p:spPr>
          <a:xfrm>
            <a:off x="12823115" y="7734748"/>
            <a:ext cx="1721224" cy="419548"/>
          </a:xfrm>
          <a:prstGeom prst="rect">
            <a:avLst/>
          </a:prstGeom>
          <a:solidFill>
            <a:srgbClr val="18161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1956</Words>
  <Application>Microsoft Office PowerPoint</Application>
  <PresentationFormat>Custom</PresentationFormat>
  <Paragraphs>272</Paragraphs>
  <Slides>25</Slides>
  <Notes>24</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Rajmurthi KM</cp:lastModifiedBy>
  <cp:revision>8</cp:revision>
  <dcterms:created xsi:type="dcterms:W3CDTF">2024-11-16T09:47:35Z</dcterms:created>
  <dcterms:modified xsi:type="dcterms:W3CDTF">2024-11-16T11:53:43Z</dcterms:modified>
</cp:coreProperties>
</file>